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jpg" ContentType="image/jpg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</p:sldIdLst>
  <p:sldSz cx="7556500" cy="10693400"/>
  <p:notesSz cx="7556500" cy="10693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ocw.uc3m.es/ingenieria-electrica/operacion-y-control-de-sistemas-electricos/II_OCSE_RT/node2.html" TargetMode="External"/><Relationship Id="rId3" Type="http://schemas.openxmlformats.org/officeDocument/2006/relationships/hyperlink" Target="http://ocw.uc3m.es/ingenieria-electrica/operacion-y-control-de-sistemas-electricos/II_OCSE_RT/node18.html" TargetMode="Externa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ocw.uc3m.es/#fig%3Asvs_ideal" TargetMode="Externa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ocw.uc3m.es/#fig%3Asvs" TargetMode="Externa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ocw.uc3m.es/#fig%3Asvs" TargetMode="External"/><Relationship Id="rId3" Type="http://schemas.openxmlformats.org/officeDocument/2006/relationships/image" Target="../media/image3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jp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hyperlink" Target="http://ocw.uc3m.es/#fig%3Asvc_thyristor" TargetMode="External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ocw.uc3m.es/#fig%3Asvc_thyristor" TargetMode="External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3.png"/><Relationship Id="rId9" Type="http://schemas.openxmlformats.org/officeDocument/2006/relationships/image" Target="../media/image14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ocw.uc3m.es/#eq%3AB_alpha" TargetMode="External"/><Relationship Id="rId3" Type="http://schemas.openxmlformats.org/officeDocument/2006/relationships/hyperlink" Target="http://ocw.uc3m.es/ingenieria-electrica/operacion-y-control-de-sistemas-electricos/II_OCSE_RT/node8.html#fig%3Asvs" TargetMode="External"/><Relationship Id="rId4" Type="http://schemas.openxmlformats.org/officeDocument/2006/relationships/hyperlink" Target="http://ocw.uc3m.es/ingenieria-electrica/operacion-y-control-de-sistemas-electricos/II_OCSE_RT/node8.html#fig%3Asvs_3c" TargetMode="External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8.png"/><Relationship Id="rId9" Type="http://schemas.openxmlformats.org/officeDocument/2006/relationships/image" Target="../media/image8.png"/><Relationship Id="rId10" Type="http://schemas.openxmlformats.org/officeDocument/2006/relationships/image" Target="../media/image19.png"/><Relationship Id="rId11" Type="http://schemas.openxmlformats.org/officeDocument/2006/relationships/image" Target="../media/image20.png"/><Relationship Id="rId12" Type="http://schemas.openxmlformats.org/officeDocument/2006/relationships/image" Target="../media/image21.png"/><Relationship Id="rId13" Type="http://schemas.openxmlformats.org/officeDocument/2006/relationships/image" Target="../media/image22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.jpg"/><Relationship Id="rId3" Type="http://schemas.openxmlformats.org/officeDocument/2006/relationships/image" Target="../media/image24.jpg"/><Relationship Id="rId4" Type="http://schemas.openxmlformats.org/officeDocument/2006/relationships/hyperlink" Target="http://ocw.uc3m.es/ingenieria-electrica/operacion-y-control-de-sistemas-electricos/II_OCSE_RT/node9.html#fig%3Asvc_thyristor" TargetMode="External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jpg"/><Relationship Id="rId3" Type="http://schemas.openxmlformats.org/officeDocument/2006/relationships/image" Target="../media/image26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ocw.uc3m.es/#fig%3Astatcom" TargetMode="External"/><Relationship Id="rId3" Type="http://schemas.openxmlformats.org/officeDocument/2006/relationships/image" Target="../media/image32.png"/><Relationship Id="rId4" Type="http://schemas.openxmlformats.org/officeDocument/2006/relationships/image" Target="../media/image17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7" Type="http://schemas.openxmlformats.org/officeDocument/2006/relationships/image" Target="../media/image35.png"/><Relationship Id="rId8" Type="http://schemas.openxmlformats.org/officeDocument/2006/relationships/image" Target="../media/image36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ocw.uc3m.es/#fig%3Astatcom_caract" TargetMode="External"/><Relationship Id="rId3" Type="http://schemas.openxmlformats.org/officeDocument/2006/relationships/hyperlink" Target="http://ocw.uc3m.es/#fig%3Apwm" TargetMode="External"/><Relationship Id="rId4" Type="http://schemas.openxmlformats.org/officeDocument/2006/relationships/image" Target="../media/image37.png"/><Relationship Id="rId5" Type="http://schemas.openxmlformats.org/officeDocument/2006/relationships/image" Target="../media/image38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9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ocw.uc3m.es/#fig%3Aexcitation_full" TargetMode="External"/><Relationship Id="rId3" Type="http://schemas.openxmlformats.org/officeDocument/2006/relationships/image" Target="../media/image40.jpg"/><Relationship Id="rId4" Type="http://schemas.openxmlformats.org/officeDocument/2006/relationships/image" Target="../media/image41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2.jp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3.pn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4.png"/><Relationship Id="rId3" Type="http://schemas.openxmlformats.org/officeDocument/2006/relationships/image" Target="../media/image45.png"/><Relationship Id="rId4" Type="http://schemas.openxmlformats.org/officeDocument/2006/relationships/image" Target="../media/image46.pn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7.pn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ocw.uc3m.es/#fig%3Asvr" TargetMode="External"/><Relationship Id="rId3" Type="http://schemas.openxmlformats.org/officeDocument/2006/relationships/hyperlink" Target="http://ocw.uc3m.es/#fig%3Asvr_control" TargetMode="External"/><Relationship Id="rId4" Type="http://schemas.openxmlformats.org/officeDocument/2006/relationships/image" Target="../media/image48.png"/><Relationship Id="rId5" Type="http://schemas.openxmlformats.org/officeDocument/2006/relationships/image" Target="../media/image49.pn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ocw.uc3m.es/#fig%3Asvr_voltage" TargetMode="External"/><Relationship Id="rId3" Type="http://schemas.openxmlformats.org/officeDocument/2006/relationships/image" Target="../media/image50.png"/><Relationship Id="rId4" Type="http://schemas.openxmlformats.org/officeDocument/2006/relationships/image" Target="../media/image51.pn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ocw.uc3m.es/#fig%3Aload" TargetMode="External"/><Relationship Id="rId3" Type="http://schemas.openxmlformats.org/officeDocument/2006/relationships/hyperlink" Target="http://ocw.uc3m.es/#fig%3APV" TargetMode="External"/><Relationship Id="rId4" Type="http://schemas.openxmlformats.org/officeDocument/2006/relationships/image" Target="../media/image52.png"/><Relationship Id="rId5" Type="http://schemas.openxmlformats.org/officeDocument/2006/relationships/image" Target="../media/image53.pn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ocw.uc3m.es/ingenieria-electrica/operacion-y-control-de-sistemas-electricos/II_OCSE_RT/node20.html#kundur" TargetMode="External"/><Relationship Id="rId3" Type="http://schemas.openxmlformats.org/officeDocument/2006/relationships/hyperlink" Target="http://ocw.uc3m.es/#fig%3Aload" TargetMode="External"/><Relationship Id="rId4" Type="http://schemas.openxmlformats.org/officeDocument/2006/relationships/image" Target="../media/image54.pn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64630" y="427735"/>
            <a:ext cx="9652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rlito"/>
                <a:cs typeface="Carlito"/>
              </a:rPr>
              <a:t>1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78482" y="883411"/>
            <a:ext cx="34036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1800" spc="-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TEMA: </a:t>
            </a:r>
            <a:r>
              <a:rPr dirty="0" u="heavy" sz="180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CONTROL </a:t>
            </a:r>
            <a:r>
              <a:rPr dirty="0" u="heavy" sz="1800" spc="-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dirty="0" u="heavy" sz="1800" spc="-3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800" spc="-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TENSION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29080" y="2157730"/>
            <a:ext cx="5530215" cy="1382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34950" indent="-222885">
              <a:lnSpc>
                <a:spcPct val="100000"/>
              </a:lnSpc>
              <a:spcBef>
                <a:spcPts val="100"/>
              </a:spcBef>
              <a:buFont typeface="Symbol"/>
              <a:buChar char=""/>
              <a:tabLst>
                <a:tab pos="234950" algn="l"/>
                <a:tab pos="235585" algn="l"/>
              </a:tabLst>
            </a:pPr>
            <a:r>
              <a:rPr dirty="0" sz="1400" spc="-5" b="1" i="1">
                <a:latin typeface="Arial"/>
                <a:cs typeface="Arial"/>
              </a:rPr>
              <a:t>Conceptos</a:t>
            </a:r>
            <a:r>
              <a:rPr dirty="0" sz="1400" spc="-55" b="1" i="1">
                <a:latin typeface="Arial"/>
                <a:cs typeface="Arial"/>
              </a:rPr>
              <a:t> </a:t>
            </a:r>
            <a:r>
              <a:rPr dirty="0" sz="1400" spc="-5" b="1" i="1">
                <a:latin typeface="Arial"/>
                <a:cs typeface="Arial"/>
              </a:rPr>
              <a:t>de</a:t>
            </a:r>
            <a:r>
              <a:rPr dirty="0" sz="1400" spc="-55" b="1" i="1">
                <a:latin typeface="Arial"/>
                <a:cs typeface="Arial"/>
              </a:rPr>
              <a:t> </a:t>
            </a:r>
            <a:r>
              <a:rPr dirty="0" sz="1400" spc="-5" b="1" i="1">
                <a:latin typeface="Arial"/>
                <a:cs typeface="Arial"/>
                <a:hlinkClick r:id="rId2"/>
              </a:rPr>
              <a:t>Control</a:t>
            </a:r>
            <a:r>
              <a:rPr dirty="0" sz="1400" spc="-60" b="1" i="1">
                <a:latin typeface="Arial"/>
                <a:cs typeface="Arial"/>
                <a:hlinkClick r:id="rId2"/>
              </a:rPr>
              <a:t> </a:t>
            </a:r>
            <a:r>
              <a:rPr dirty="0" sz="1400" spc="-5" b="1" i="1">
                <a:latin typeface="Arial"/>
                <a:cs typeface="Arial"/>
                <a:hlinkClick r:id="rId2"/>
              </a:rPr>
              <a:t>de</a:t>
            </a:r>
            <a:r>
              <a:rPr dirty="0" sz="1400" spc="-65" b="1" i="1">
                <a:latin typeface="Arial"/>
                <a:cs typeface="Arial"/>
                <a:hlinkClick r:id="rId2"/>
              </a:rPr>
              <a:t> </a:t>
            </a:r>
            <a:r>
              <a:rPr dirty="0" sz="1400" spc="-5" b="1" i="1">
                <a:latin typeface="Arial"/>
                <a:cs typeface="Arial"/>
                <a:hlinkClick r:id="rId2"/>
              </a:rPr>
              <a:t>potencia</a:t>
            </a:r>
            <a:r>
              <a:rPr dirty="0" sz="1400" spc="-70" b="1" i="1">
                <a:latin typeface="Arial"/>
                <a:cs typeface="Arial"/>
                <a:hlinkClick r:id="rId2"/>
              </a:rPr>
              <a:t> </a:t>
            </a:r>
            <a:r>
              <a:rPr dirty="0" sz="1400" spc="-5" b="1" i="1">
                <a:latin typeface="Arial"/>
                <a:cs typeface="Arial"/>
                <a:hlinkClick r:id="rId2"/>
              </a:rPr>
              <a:t>reactiva</a:t>
            </a:r>
            <a:r>
              <a:rPr dirty="0" sz="1400" spc="-70" b="1" i="1">
                <a:latin typeface="Arial"/>
                <a:cs typeface="Arial"/>
                <a:hlinkClick r:id="rId2"/>
              </a:rPr>
              <a:t> </a:t>
            </a:r>
            <a:r>
              <a:rPr dirty="0" sz="1400" b="1" i="1">
                <a:latin typeface="Arial"/>
                <a:cs typeface="Arial"/>
                <a:hlinkClick r:id="rId2"/>
              </a:rPr>
              <a:t>y</a:t>
            </a:r>
            <a:r>
              <a:rPr dirty="0" sz="1400" spc="-65" b="1" i="1">
                <a:latin typeface="Arial"/>
                <a:cs typeface="Arial"/>
                <a:hlinkClick r:id="rId2"/>
              </a:rPr>
              <a:t> </a:t>
            </a:r>
            <a:r>
              <a:rPr dirty="0" sz="1400" spc="-5" b="1" i="1">
                <a:latin typeface="Arial"/>
                <a:cs typeface="Arial"/>
                <a:hlinkClick r:id="rId2"/>
              </a:rPr>
              <a:t>control</a:t>
            </a:r>
            <a:r>
              <a:rPr dirty="0" sz="1400" spc="-60" b="1" i="1">
                <a:latin typeface="Arial"/>
                <a:cs typeface="Arial"/>
                <a:hlinkClick r:id="rId2"/>
              </a:rPr>
              <a:t> </a:t>
            </a:r>
            <a:r>
              <a:rPr dirty="0" sz="1400" spc="-5" b="1" i="1">
                <a:latin typeface="Arial"/>
                <a:cs typeface="Arial"/>
                <a:hlinkClick r:id="rId2"/>
              </a:rPr>
              <a:t>de</a:t>
            </a:r>
            <a:r>
              <a:rPr dirty="0" sz="1400" spc="-55" b="1" i="1">
                <a:latin typeface="Arial"/>
                <a:cs typeface="Arial"/>
                <a:hlinkClick r:id="rId2"/>
              </a:rPr>
              <a:t> </a:t>
            </a:r>
            <a:r>
              <a:rPr dirty="0" sz="1400" spc="-5" b="1" i="1">
                <a:latin typeface="Arial"/>
                <a:cs typeface="Arial"/>
                <a:hlinkClick r:id="rId2"/>
              </a:rPr>
              <a:t>tensión</a:t>
            </a:r>
            <a:endParaRPr sz="1400">
              <a:latin typeface="Arial"/>
              <a:cs typeface="Arial"/>
            </a:endParaRPr>
          </a:p>
          <a:p>
            <a:pPr marL="234950" indent="-222885">
              <a:lnSpc>
                <a:spcPct val="100000"/>
              </a:lnSpc>
              <a:spcBef>
                <a:spcPts val="1325"/>
              </a:spcBef>
              <a:buFont typeface="Symbol"/>
              <a:buChar char=""/>
              <a:tabLst>
                <a:tab pos="234950" algn="l"/>
                <a:tab pos="235585" algn="l"/>
              </a:tabLst>
            </a:pPr>
            <a:r>
              <a:rPr dirty="0" sz="1400" spc="-5" b="1" i="1">
                <a:latin typeface="Arial"/>
                <a:cs typeface="Arial"/>
              </a:rPr>
              <a:t>Métodos de Compensación</a:t>
            </a:r>
            <a:r>
              <a:rPr dirty="0" sz="1400" spc="10" b="1" i="1">
                <a:latin typeface="Arial"/>
                <a:cs typeface="Arial"/>
              </a:rPr>
              <a:t> </a:t>
            </a:r>
            <a:r>
              <a:rPr dirty="0" sz="1400" spc="-5" b="1" i="1">
                <a:latin typeface="Arial"/>
                <a:cs typeface="Arial"/>
              </a:rPr>
              <a:t>Activa</a:t>
            </a:r>
            <a:endParaRPr sz="1400">
              <a:latin typeface="Arial"/>
              <a:cs typeface="Arial"/>
            </a:endParaRPr>
          </a:p>
          <a:p>
            <a:pPr marL="234950" indent="-222885">
              <a:lnSpc>
                <a:spcPct val="100000"/>
              </a:lnSpc>
              <a:spcBef>
                <a:spcPts val="1320"/>
              </a:spcBef>
              <a:buFont typeface="Symbol"/>
              <a:buChar char=""/>
              <a:tabLst>
                <a:tab pos="234950" algn="l"/>
                <a:tab pos="235585" algn="l"/>
              </a:tabLst>
            </a:pPr>
            <a:r>
              <a:rPr dirty="0" sz="1400" spc="-5" b="1" i="1">
                <a:latin typeface="Arial"/>
                <a:cs typeface="Arial"/>
              </a:rPr>
              <a:t>Métodos de Compensación</a:t>
            </a:r>
            <a:r>
              <a:rPr dirty="0" sz="1400" spc="10" b="1" i="1">
                <a:latin typeface="Arial"/>
                <a:cs typeface="Arial"/>
              </a:rPr>
              <a:t> </a:t>
            </a:r>
            <a:r>
              <a:rPr dirty="0" sz="1400" spc="-5" b="1" i="1">
                <a:latin typeface="Arial"/>
                <a:cs typeface="Arial"/>
              </a:rPr>
              <a:t>Pasiva</a:t>
            </a:r>
            <a:endParaRPr sz="1400">
              <a:latin typeface="Arial"/>
              <a:cs typeface="Arial"/>
            </a:endParaRPr>
          </a:p>
          <a:p>
            <a:pPr marL="234950" indent="-222885">
              <a:lnSpc>
                <a:spcPct val="100000"/>
              </a:lnSpc>
              <a:spcBef>
                <a:spcPts val="1320"/>
              </a:spcBef>
              <a:buFont typeface="Symbol"/>
              <a:buChar char=""/>
              <a:tabLst>
                <a:tab pos="234950" algn="l"/>
                <a:tab pos="235585" algn="l"/>
              </a:tabLst>
            </a:pPr>
            <a:r>
              <a:rPr dirty="0" sz="1400" spc="-5" b="1" i="1">
                <a:latin typeface="Arial"/>
                <a:cs typeface="Arial"/>
              </a:rPr>
              <a:t>Conceptos de </a:t>
            </a:r>
            <a:r>
              <a:rPr dirty="0" sz="1400" spc="-5" b="1" i="1">
                <a:latin typeface="Arial"/>
                <a:cs typeface="Arial"/>
                <a:hlinkClick r:id="rId3"/>
              </a:rPr>
              <a:t>Estabilidad de</a:t>
            </a:r>
            <a:r>
              <a:rPr dirty="0" sz="1400" spc="25" b="1" i="1">
                <a:latin typeface="Arial"/>
                <a:cs typeface="Arial"/>
                <a:hlinkClick r:id="rId3"/>
              </a:rPr>
              <a:t> </a:t>
            </a:r>
            <a:r>
              <a:rPr dirty="0" sz="1400" spc="-5" b="1" i="1">
                <a:latin typeface="Arial"/>
                <a:cs typeface="Arial"/>
                <a:hlinkClick r:id="rId3"/>
              </a:rPr>
              <a:t>tensión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427735"/>
            <a:ext cx="5776595" cy="89490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22225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rlito"/>
                <a:cs typeface="Carlito"/>
              </a:rPr>
              <a:t>2</a:t>
            </a:r>
            <a:endParaRPr sz="1100">
              <a:latin typeface="Carlito"/>
              <a:cs typeface="Carlito"/>
            </a:endParaRPr>
          </a:p>
          <a:p>
            <a:pPr>
              <a:lnSpc>
                <a:spcPct val="100000"/>
              </a:lnSpc>
            </a:pPr>
            <a:endParaRPr sz="11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850">
              <a:latin typeface="Carlito"/>
              <a:cs typeface="Carlito"/>
            </a:endParaRPr>
          </a:p>
          <a:p>
            <a:pPr marL="469265" indent="-228600">
              <a:lnSpc>
                <a:spcPts val="1880"/>
              </a:lnSpc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600" spc="-60" b="1">
                <a:solidFill>
                  <a:srgbClr val="FF0000"/>
                </a:solidFill>
                <a:latin typeface="Arial"/>
                <a:cs typeface="Arial"/>
              </a:rPr>
              <a:t>Conceptos</a:t>
            </a:r>
            <a:r>
              <a:rPr dirty="0" sz="1600" spc="-12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600" spc="-30" b="1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dirty="0" sz="1600" spc="-114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600" spc="-60" b="1">
                <a:solidFill>
                  <a:srgbClr val="FF0000"/>
                </a:solidFill>
                <a:latin typeface="Arial"/>
                <a:cs typeface="Arial"/>
              </a:rPr>
              <a:t>Control</a:t>
            </a:r>
            <a:r>
              <a:rPr dirty="0" sz="1600" spc="-1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600" spc="-35" b="1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dirty="0" sz="1600" spc="-12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600" spc="-55" b="1">
                <a:solidFill>
                  <a:srgbClr val="FF0000"/>
                </a:solidFill>
                <a:latin typeface="Arial"/>
                <a:cs typeface="Arial"/>
              </a:rPr>
              <a:t>potencia</a:t>
            </a:r>
            <a:r>
              <a:rPr dirty="0" sz="1600" spc="-1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600" spc="-60" b="1">
                <a:solidFill>
                  <a:srgbClr val="FF0000"/>
                </a:solidFill>
                <a:latin typeface="Arial"/>
                <a:cs typeface="Arial"/>
              </a:rPr>
              <a:t>reactiva</a:t>
            </a:r>
            <a:r>
              <a:rPr dirty="0" sz="1600" spc="-9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FF0000"/>
                </a:solidFill>
                <a:latin typeface="Arial"/>
                <a:cs typeface="Arial"/>
              </a:rPr>
              <a:t>y</a:t>
            </a:r>
            <a:r>
              <a:rPr dirty="0" sz="1600" spc="-13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600" spc="-55" b="1">
                <a:solidFill>
                  <a:srgbClr val="FF0000"/>
                </a:solidFill>
                <a:latin typeface="Arial"/>
                <a:cs typeface="Arial"/>
              </a:rPr>
              <a:t>control</a:t>
            </a:r>
            <a:r>
              <a:rPr dirty="0" sz="1600" spc="-1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600" spc="-35" b="1">
                <a:solidFill>
                  <a:srgbClr val="FF0000"/>
                </a:solidFill>
                <a:latin typeface="Arial"/>
                <a:cs typeface="Arial"/>
              </a:rPr>
              <a:t>de</a:t>
            </a:r>
            <a:endParaRPr sz="1600">
              <a:latin typeface="Arial"/>
              <a:cs typeface="Arial"/>
            </a:endParaRPr>
          </a:p>
          <a:p>
            <a:pPr marL="222885">
              <a:lnSpc>
                <a:spcPts val="1880"/>
              </a:lnSpc>
              <a:tabLst>
                <a:tab pos="469265" algn="l"/>
                <a:tab pos="5763260" algn="l"/>
              </a:tabLst>
            </a:pPr>
            <a:r>
              <a:rPr dirty="0" u="sng" sz="1600" spc="-5" b="1">
                <a:solidFill>
                  <a:srgbClr val="FF0000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600" spc="-5" b="1">
                <a:solidFill>
                  <a:srgbClr val="FF0000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	</a:t>
            </a:r>
            <a:r>
              <a:rPr dirty="0" u="sng" sz="1600" spc="-55" b="1">
                <a:solidFill>
                  <a:srgbClr val="FF0000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tensión	</a:t>
            </a:r>
            <a:endParaRPr sz="1600">
              <a:latin typeface="Arial"/>
              <a:cs typeface="Arial"/>
            </a:endParaRPr>
          </a:p>
          <a:p>
            <a:pPr algn="just" marL="12700" marR="20955">
              <a:lnSpc>
                <a:spcPct val="136400"/>
              </a:lnSpc>
              <a:spcBef>
                <a:spcPts val="245"/>
              </a:spcBef>
            </a:pPr>
            <a:r>
              <a:rPr dirty="0" sz="1100" spc="-5">
                <a:latin typeface="Arial"/>
                <a:cs typeface="Arial"/>
              </a:rPr>
              <a:t>Dados </a:t>
            </a:r>
            <a:r>
              <a:rPr dirty="0" sz="1100">
                <a:latin typeface="Arial"/>
                <a:cs typeface="Arial"/>
              </a:rPr>
              <a:t>dos nodos de un sistema </a:t>
            </a:r>
            <a:r>
              <a:rPr dirty="0" sz="1100" spc="-5">
                <a:latin typeface="Arial"/>
                <a:cs typeface="Arial"/>
              </a:rPr>
              <a:t>eléctrico conectados entre </a:t>
            </a:r>
            <a:r>
              <a:rPr dirty="0" sz="1100" spc="-10">
                <a:latin typeface="Arial"/>
                <a:cs typeface="Arial"/>
              </a:rPr>
              <a:t>sí, </a:t>
            </a:r>
            <a:r>
              <a:rPr dirty="0" sz="1100" spc="-5">
                <a:latin typeface="Arial"/>
                <a:cs typeface="Arial"/>
              </a:rPr>
              <a:t>la diferencia </a:t>
            </a:r>
            <a:r>
              <a:rPr dirty="0" sz="1100">
                <a:latin typeface="Arial"/>
                <a:cs typeface="Arial"/>
              </a:rPr>
              <a:t>entre </a:t>
            </a:r>
            <a:r>
              <a:rPr dirty="0" sz="1100" spc="-5">
                <a:latin typeface="Arial"/>
                <a:cs typeface="Arial"/>
              </a:rPr>
              <a:t>los valores  eficaces </a:t>
            </a:r>
            <a:r>
              <a:rPr dirty="0" sz="1100">
                <a:latin typeface="Arial"/>
                <a:cs typeface="Arial"/>
              </a:rPr>
              <a:t>de sus </a:t>
            </a:r>
            <a:r>
              <a:rPr dirty="0" sz="1100" spc="-5">
                <a:latin typeface="Arial"/>
                <a:cs typeface="Arial"/>
              </a:rPr>
              <a:t>tensiones </a:t>
            </a:r>
            <a:r>
              <a:rPr dirty="0" sz="1100">
                <a:latin typeface="Arial"/>
                <a:cs typeface="Arial"/>
              </a:rPr>
              <a:t>y el flujo de </a:t>
            </a:r>
            <a:r>
              <a:rPr dirty="0" sz="1100" spc="-5">
                <a:latin typeface="Arial"/>
                <a:cs typeface="Arial"/>
              </a:rPr>
              <a:t>potencia reactiva </a:t>
            </a:r>
            <a:r>
              <a:rPr dirty="0" sz="1100">
                <a:latin typeface="Arial"/>
                <a:cs typeface="Arial"/>
              </a:rPr>
              <a:t>entre </a:t>
            </a:r>
            <a:r>
              <a:rPr dirty="0" sz="1100" spc="-5">
                <a:latin typeface="Arial"/>
                <a:cs typeface="Arial"/>
              </a:rPr>
              <a:t>ellos </a:t>
            </a:r>
            <a:r>
              <a:rPr dirty="0" sz="1100">
                <a:latin typeface="Arial"/>
                <a:cs typeface="Arial"/>
              </a:rPr>
              <a:t>están </a:t>
            </a:r>
            <a:r>
              <a:rPr dirty="0" sz="1100" spc="-5">
                <a:latin typeface="Arial"/>
                <a:cs typeface="Arial"/>
              </a:rPr>
              <a:t>fuertemente  relacionados. </a:t>
            </a:r>
            <a:r>
              <a:rPr dirty="0" sz="1100">
                <a:latin typeface="Arial"/>
                <a:cs typeface="Arial"/>
              </a:rPr>
              <a:t>A su </a:t>
            </a:r>
            <a:r>
              <a:rPr dirty="0" sz="1100" spc="-10">
                <a:latin typeface="Arial"/>
                <a:cs typeface="Arial"/>
              </a:rPr>
              <a:t>vez, </a:t>
            </a:r>
            <a:r>
              <a:rPr dirty="0" sz="1100" spc="-5">
                <a:latin typeface="Arial"/>
                <a:cs typeface="Arial"/>
              </a:rPr>
              <a:t>tanto la caída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tensión </a:t>
            </a:r>
            <a:r>
              <a:rPr dirty="0" sz="1100">
                <a:latin typeface="Arial"/>
                <a:cs typeface="Arial"/>
              </a:rPr>
              <a:t>como el flujo de </a:t>
            </a:r>
            <a:r>
              <a:rPr dirty="0" sz="1100" spc="-5">
                <a:latin typeface="Arial"/>
                <a:cs typeface="Arial"/>
              </a:rPr>
              <a:t>reactiva </a:t>
            </a:r>
            <a:r>
              <a:rPr dirty="0" sz="1100">
                <a:latin typeface="Arial"/>
                <a:cs typeface="Arial"/>
              </a:rPr>
              <a:t>son </a:t>
            </a:r>
            <a:r>
              <a:rPr dirty="0" sz="1100" spc="-5">
                <a:latin typeface="Arial"/>
                <a:cs typeface="Arial"/>
              </a:rPr>
              <a:t>relativamente  independientes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los desfases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tensión </a:t>
            </a:r>
            <a:r>
              <a:rPr dirty="0" sz="1100">
                <a:latin typeface="Arial"/>
                <a:cs typeface="Arial"/>
              </a:rPr>
              <a:t>y </a:t>
            </a:r>
            <a:r>
              <a:rPr dirty="0" sz="1100" spc="-5">
                <a:latin typeface="Arial"/>
                <a:cs typeface="Arial"/>
              </a:rPr>
              <a:t>del </a:t>
            </a:r>
            <a:r>
              <a:rPr dirty="0" sz="1100">
                <a:latin typeface="Arial"/>
                <a:cs typeface="Arial"/>
              </a:rPr>
              <a:t>flujo de </a:t>
            </a:r>
            <a:r>
              <a:rPr dirty="0" sz="1100" spc="-5">
                <a:latin typeface="Arial"/>
                <a:cs typeface="Arial"/>
              </a:rPr>
              <a:t>potencia activa. El </a:t>
            </a:r>
            <a:r>
              <a:rPr dirty="0" sz="1100">
                <a:latin typeface="Arial"/>
                <a:cs typeface="Arial"/>
              </a:rPr>
              <a:t>desacoplamiento  entre flujo de </a:t>
            </a:r>
            <a:r>
              <a:rPr dirty="0" sz="1100" spc="-5">
                <a:latin typeface="Arial"/>
                <a:cs typeface="Arial"/>
              </a:rPr>
              <a:t>reactiva </a:t>
            </a:r>
            <a:r>
              <a:rPr dirty="0" sz="1100">
                <a:latin typeface="Arial"/>
                <a:cs typeface="Arial"/>
              </a:rPr>
              <a:t>y </a:t>
            </a:r>
            <a:r>
              <a:rPr dirty="0" sz="1100" spc="-5">
                <a:latin typeface="Arial"/>
                <a:cs typeface="Arial"/>
              </a:rPr>
              <a:t>caída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tensión, </a:t>
            </a:r>
            <a:r>
              <a:rPr dirty="0" sz="1100">
                <a:latin typeface="Arial"/>
                <a:cs typeface="Arial"/>
              </a:rPr>
              <a:t>por un </a:t>
            </a:r>
            <a:r>
              <a:rPr dirty="0" sz="1100" spc="-5">
                <a:latin typeface="Arial"/>
                <a:cs typeface="Arial"/>
              </a:rPr>
              <a:t>lado, </a:t>
            </a:r>
            <a:r>
              <a:rPr dirty="0" sz="1100">
                <a:latin typeface="Arial"/>
                <a:cs typeface="Arial"/>
              </a:rPr>
              <a:t>y flujo de </a:t>
            </a:r>
            <a:r>
              <a:rPr dirty="0" sz="1100" spc="-5">
                <a:latin typeface="Arial"/>
                <a:cs typeface="Arial"/>
              </a:rPr>
              <a:t>activa </a:t>
            </a:r>
            <a:r>
              <a:rPr dirty="0" sz="1100">
                <a:latin typeface="Arial"/>
                <a:cs typeface="Arial"/>
              </a:rPr>
              <a:t>y </a:t>
            </a:r>
            <a:r>
              <a:rPr dirty="0" sz="1100" spc="-5">
                <a:latin typeface="Arial"/>
                <a:cs typeface="Arial"/>
              </a:rPr>
              <a:t>desfase angular </a:t>
            </a:r>
            <a:r>
              <a:rPr dirty="0" sz="1100">
                <a:latin typeface="Arial"/>
                <a:cs typeface="Arial"/>
              </a:rPr>
              <a:t>de  </a:t>
            </a:r>
            <a:r>
              <a:rPr dirty="0" sz="1100" spc="-5">
                <a:latin typeface="Arial"/>
                <a:cs typeface="Arial"/>
              </a:rPr>
              <a:t>tensión, </a:t>
            </a:r>
            <a:r>
              <a:rPr dirty="0" sz="1100">
                <a:latin typeface="Arial"/>
                <a:cs typeface="Arial"/>
              </a:rPr>
              <a:t>por </a:t>
            </a:r>
            <a:r>
              <a:rPr dirty="0" sz="1100" spc="-5">
                <a:latin typeface="Arial"/>
                <a:cs typeface="Arial"/>
              </a:rPr>
              <a:t>otro, </a:t>
            </a:r>
            <a:r>
              <a:rPr dirty="0" sz="1100">
                <a:latin typeface="Arial"/>
                <a:cs typeface="Arial"/>
              </a:rPr>
              <a:t>es </a:t>
            </a:r>
            <a:r>
              <a:rPr dirty="0" sz="1100" spc="-5">
                <a:latin typeface="Arial"/>
                <a:cs typeface="Arial"/>
              </a:rPr>
              <a:t>tanto mayor cuanto </a:t>
            </a:r>
            <a:r>
              <a:rPr dirty="0" sz="1100">
                <a:latin typeface="Arial"/>
                <a:cs typeface="Arial"/>
              </a:rPr>
              <a:t>más </a:t>
            </a:r>
            <a:r>
              <a:rPr dirty="0" sz="1100" spc="-5">
                <a:latin typeface="Arial"/>
                <a:cs typeface="Arial"/>
              </a:rPr>
              <a:t>inductivo </a:t>
            </a:r>
            <a:r>
              <a:rPr dirty="0" sz="1100">
                <a:latin typeface="Arial"/>
                <a:cs typeface="Arial"/>
              </a:rPr>
              <a:t>es el carácter de </a:t>
            </a:r>
            <a:r>
              <a:rPr dirty="0" sz="1100" spc="-10">
                <a:latin typeface="Arial"/>
                <a:cs typeface="Arial"/>
              </a:rPr>
              <a:t>las </a:t>
            </a:r>
            <a:r>
              <a:rPr dirty="0" sz="1100" spc="-5">
                <a:latin typeface="Arial"/>
                <a:cs typeface="Arial"/>
              </a:rPr>
              <a:t>líneas, </a:t>
            </a:r>
            <a:r>
              <a:rPr dirty="0" sz="1100">
                <a:latin typeface="Arial"/>
                <a:cs typeface="Arial"/>
              </a:rPr>
              <a:t>es </a:t>
            </a:r>
            <a:r>
              <a:rPr dirty="0" sz="1100" spc="-5">
                <a:latin typeface="Arial"/>
                <a:cs typeface="Arial"/>
              </a:rPr>
              <a:t>decir,  </a:t>
            </a:r>
            <a:r>
              <a:rPr dirty="0" sz="1100">
                <a:latin typeface="Arial"/>
                <a:cs typeface="Arial"/>
              </a:rPr>
              <a:t>más en </a:t>
            </a:r>
            <a:r>
              <a:rPr dirty="0" sz="1100" spc="-5">
                <a:latin typeface="Arial"/>
                <a:cs typeface="Arial"/>
              </a:rPr>
              <a:t>la </a:t>
            </a:r>
            <a:r>
              <a:rPr dirty="0" sz="1100">
                <a:latin typeface="Arial"/>
                <a:cs typeface="Arial"/>
              </a:rPr>
              <a:t>red de </a:t>
            </a:r>
            <a:r>
              <a:rPr dirty="0" sz="1100" spc="-5">
                <a:latin typeface="Arial"/>
                <a:cs typeface="Arial"/>
              </a:rPr>
              <a:t>transporte </a:t>
            </a:r>
            <a:r>
              <a:rPr dirty="0" sz="1100">
                <a:latin typeface="Arial"/>
                <a:cs typeface="Arial"/>
              </a:rPr>
              <a:t>que en </a:t>
            </a:r>
            <a:r>
              <a:rPr dirty="0" sz="1100" spc="-5">
                <a:latin typeface="Arial"/>
                <a:cs typeface="Arial"/>
              </a:rPr>
              <a:t>las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distribución, </a:t>
            </a:r>
            <a:r>
              <a:rPr dirty="0" sz="1100">
                <a:latin typeface="Arial"/>
                <a:cs typeface="Arial"/>
              </a:rPr>
              <a:t>y también </a:t>
            </a:r>
            <a:r>
              <a:rPr dirty="0" sz="1100" spc="-5">
                <a:latin typeface="Arial"/>
                <a:cs typeface="Arial"/>
              </a:rPr>
              <a:t>cuanto </a:t>
            </a:r>
            <a:r>
              <a:rPr dirty="0" sz="1100">
                <a:latin typeface="Arial"/>
                <a:cs typeface="Arial"/>
              </a:rPr>
              <a:t>menos </a:t>
            </a:r>
            <a:r>
              <a:rPr dirty="0" sz="1100" spc="-5">
                <a:latin typeface="Arial"/>
                <a:cs typeface="Arial"/>
              </a:rPr>
              <a:t>cargadas  </a:t>
            </a:r>
            <a:r>
              <a:rPr dirty="0" sz="1100">
                <a:latin typeface="Arial"/>
                <a:cs typeface="Arial"/>
              </a:rPr>
              <a:t>están.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000">
              <a:latin typeface="Arial"/>
              <a:cs typeface="Arial"/>
            </a:endParaRPr>
          </a:p>
          <a:p>
            <a:pPr algn="just" marL="12700" marR="22860">
              <a:lnSpc>
                <a:spcPct val="136400"/>
              </a:lnSpc>
            </a:pPr>
            <a:r>
              <a:rPr dirty="0" sz="1100" spc="-5">
                <a:latin typeface="Arial"/>
                <a:cs typeface="Arial"/>
              </a:rPr>
              <a:t>En general, </a:t>
            </a:r>
            <a:r>
              <a:rPr dirty="0" sz="1100">
                <a:latin typeface="Arial"/>
                <a:cs typeface="Arial"/>
              </a:rPr>
              <a:t>puede </a:t>
            </a:r>
            <a:r>
              <a:rPr dirty="0" sz="1100" spc="-5">
                <a:latin typeface="Arial"/>
                <a:cs typeface="Arial"/>
              </a:rPr>
              <a:t>afirmarse </a:t>
            </a:r>
            <a:r>
              <a:rPr dirty="0" sz="1100">
                <a:latin typeface="Arial"/>
                <a:cs typeface="Arial"/>
              </a:rPr>
              <a:t>que </a:t>
            </a:r>
            <a:r>
              <a:rPr dirty="0" sz="1100" spc="-5">
                <a:latin typeface="Arial"/>
                <a:cs typeface="Arial"/>
              </a:rPr>
              <a:t>la potencia reactiva circula </a:t>
            </a:r>
            <a:r>
              <a:rPr dirty="0" sz="1100">
                <a:latin typeface="Arial"/>
                <a:cs typeface="Arial"/>
              </a:rPr>
              <a:t>desde </a:t>
            </a:r>
            <a:r>
              <a:rPr dirty="0" sz="1100" spc="-5">
                <a:latin typeface="Arial"/>
                <a:cs typeface="Arial"/>
              </a:rPr>
              <a:t>los nodos </a:t>
            </a:r>
            <a:r>
              <a:rPr dirty="0" sz="1100">
                <a:latin typeface="Arial"/>
                <a:cs typeface="Arial"/>
              </a:rPr>
              <a:t>con </a:t>
            </a:r>
            <a:r>
              <a:rPr dirty="0" sz="1100" spc="-5">
                <a:latin typeface="Arial"/>
                <a:cs typeface="Arial"/>
              </a:rPr>
              <a:t>tensión  mayor hacia los nodos con tensión menor, considerando ambas tensiones </a:t>
            </a:r>
            <a:r>
              <a:rPr dirty="0" sz="1100">
                <a:latin typeface="Arial"/>
                <a:cs typeface="Arial"/>
              </a:rPr>
              <a:t>en por </a:t>
            </a:r>
            <a:r>
              <a:rPr dirty="0" sz="1100" spc="-5">
                <a:latin typeface="Arial"/>
                <a:cs typeface="Arial"/>
              </a:rPr>
              <a:t>unidad. De  la </a:t>
            </a:r>
            <a:r>
              <a:rPr dirty="0" sz="1100">
                <a:latin typeface="Arial"/>
                <a:cs typeface="Arial"/>
              </a:rPr>
              <a:t>misma forma, puede </a:t>
            </a:r>
            <a:r>
              <a:rPr dirty="0" sz="1100" spc="-5">
                <a:latin typeface="Arial"/>
                <a:cs typeface="Arial"/>
              </a:rPr>
              <a:t>afirmarse </a:t>
            </a:r>
            <a:r>
              <a:rPr dirty="0" sz="1100" spc="5">
                <a:latin typeface="Arial"/>
                <a:cs typeface="Arial"/>
              </a:rPr>
              <a:t>que </a:t>
            </a:r>
            <a:r>
              <a:rPr dirty="0" sz="1100" spc="-5">
                <a:latin typeface="Arial"/>
                <a:cs typeface="Arial"/>
              </a:rPr>
              <a:t>para aumentar la </a:t>
            </a:r>
            <a:r>
              <a:rPr dirty="0" sz="1100">
                <a:latin typeface="Arial"/>
                <a:cs typeface="Arial"/>
              </a:rPr>
              <a:t>tensión en un </a:t>
            </a:r>
            <a:r>
              <a:rPr dirty="0" sz="1100" spc="-5">
                <a:latin typeface="Arial"/>
                <a:cs typeface="Arial"/>
              </a:rPr>
              <a:t>nodo </a:t>
            </a:r>
            <a:r>
              <a:rPr dirty="0" sz="1100">
                <a:latin typeface="Arial"/>
                <a:cs typeface="Arial"/>
              </a:rPr>
              <a:t>hay que </a:t>
            </a:r>
            <a:r>
              <a:rPr dirty="0" sz="1100" spc="-5">
                <a:latin typeface="Arial"/>
                <a:cs typeface="Arial"/>
              </a:rPr>
              <a:t>inyectar  </a:t>
            </a:r>
            <a:r>
              <a:rPr dirty="0" sz="1100">
                <a:latin typeface="Arial"/>
                <a:cs typeface="Arial"/>
              </a:rPr>
              <a:t>en él </a:t>
            </a:r>
            <a:r>
              <a:rPr dirty="0" sz="1100" spc="-5">
                <a:latin typeface="Arial"/>
                <a:cs typeface="Arial"/>
              </a:rPr>
              <a:t>potencia reactiva, </a:t>
            </a:r>
            <a:r>
              <a:rPr dirty="0" sz="1100">
                <a:latin typeface="Arial"/>
                <a:cs typeface="Arial"/>
              </a:rPr>
              <a:t>y para </a:t>
            </a:r>
            <a:r>
              <a:rPr dirty="0" sz="1100" spc="-5">
                <a:latin typeface="Arial"/>
                <a:cs typeface="Arial"/>
              </a:rPr>
              <a:t>disminuir </a:t>
            </a:r>
            <a:r>
              <a:rPr dirty="0" sz="1100">
                <a:latin typeface="Arial"/>
                <a:cs typeface="Arial"/>
              </a:rPr>
              <a:t>su </a:t>
            </a:r>
            <a:r>
              <a:rPr dirty="0" sz="1100" spc="-5">
                <a:latin typeface="Arial"/>
                <a:cs typeface="Arial"/>
              </a:rPr>
              <a:t>tensión </a:t>
            </a:r>
            <a:r>
              <a:rPr dirty="0" sz="1100">
                <a:latin typeface="Arial"/>
                <a:cs typeface="Arial"/>
              </a:rPr>
              <a:t>hay que </a:t>
            </a:r>
            <a:r>
              <a:rPr dirty="0" sz="1100" spc="-5">
                <a:latin typeface="Arial"/>
                <a:cs typeface="Arial"/>
              </a:rPr>
              <a:t>extraer potencia reactiva, </a:t>
            </a:r>
            <a:r>
              <a:rPr dirty="0" sz="1100">
                <a:latin typeface="Arial"/>
                <a:cs typeface="Arial"/>
              </a:rPr>
              <a:t>o</a:t>
            </a:r>
            <a:r>
              <a:rPr dirty="0" sz="1100" spc="-21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dicho  </a:t>
            </a:r>
            <a:r>
              <a:rPr dirty="0" sz="1100">
                <a:latin typeface="Arial"/>
                <a:cs typeface="Arial"/>
              </a:rPr>
              <a:t>de otro modo, </a:t>
            </a:r>
            <a:r>
              <a:rPr dirty="0" sz="1100" spc="-5">
                <a:latin typeface="Arial"/>
                <a:cs typeface="Arial"/>
              </a:rPr>
              <a:t>inyectar </a:t>
            </a:r>
            <a:r>
              <a:rPr dirty="0" sz="1100">
                <a:latin typeface="Arial"/>
                <a:cs typeface="Arial"/>
              </a:rPr>
              <a:t>potencia </a:t>
            </a:r>
            <a:r>
              <a:rPr dirty="0" sz="1100" spc="-5">
                <a:latin typeface="Arial"/>
                <a:cs typeface="Arial"/>
              </a:rPr>
              <a:t>reactiva negativa. </a:t>
            </a:r>
            <a:r>
              <a:rPr dirty="0" sz="1100">
                <a:latin typeface="Arial"/>
                <a:cs typeface="Arial"/>
              </a:rPr>
              <a:t>Por eso es muy común </a:t>
            </a:r>
            <a:r>
              <a:rPr dirty="0" sz="1100" spc="-5">
                <a:latin typeface="Arial"/>
                <a:cs typeface="Arial"/>
              </a:rPr>
              <a:t>emplear  indistintamente las expresiones ``control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tensión'' </a:t>
            </a:r>
            <a:r>
              <a:rPr dirty="0" sz="1100">
                <a:latin typeface="Arial"/>
                <a:cs typeface="Arial"/>
              </a:rPr>
              <a:t>y </a:t>
            </a:r>
            <a:r>
              <a:rPr dirty="0" sz="1100" spc="-5">
                <a:latin typeface="Arial"/>
                <a:cs typeface="Arial"/>
              </a:rPr>
              <a:t>``control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reactiva''. El control </a:t>
            </a:r>
            <a:r>
              <a:rPr dirty="0" sz="1100">
                <a:latin typeface="Arial"/>
                <a:cs typeface="Arial"/>
              </a:rPr>
              <a:t>de  </a:t>
            </a:r>
            <a:r>
              <a:rPr dirty="0" sz="1100" spc="-5">
                <a:latin typeface="Arial"/>
                <a:cs typeface="Arial"/>
              </a:rPr>
              <a:t>tensión </a:t>
            </a:r>
            <a:r>
              <a:rPr dirty="0" sz="1100">
                <a:latin typeface="Arial"/>
                <a:cs typeface="Arial"/>
              </a:rPr>
              <a:t>es </a:t>
            </a:r>
            <a:r>
              <a:rPr dirty="0" sz="1100" spc="-5">
                <a:latin typeface="Arial"/>
                <a:cs typeface="Arial"/>
              </a:rPr>
              <a:t>necesario </a:t>
            </a:r>
            <a:r>
              <a:rPr dirty="0" sz="1100">
                <a:latin typeface="Arial"/>
                <a:cs typeface="Arial"/>
              </a:rPr>
              <a:t>en </a:t>
            </a:r>
            <a:r>
              <a:rPr dirty="0" sz="1100" spc="-10">
                <a:latin typeface="Arial"/>
                <a:cs typeface="Arial"/>
              </a:rPr>
              <a:t>la </a:t>
            </a:r>
            <a:r>
              <a:rPr dirty="0" sz="1100">
                <a:latin typeface="Arial"/>
                <a:cs typeface="Arial"/>
              </a:rPr>
              <a:t>red por </a:t>
            </a:r>
            <a:r>
              <a:rPr dirty="0" sz="1100" spc="-5">
                <a:latin typeface="Arial"/>
                <a:cs typeface="Arial"/>
              </a:rPr>
              <a:t>varias razones: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Arial"/>
              <a:cs typeface="Arial"/>
            </a:endParaRPr>
          </a:p>
          <a:p>
            <a:pPr algn="just" marL="317500" marR="22225" indent="-228600">
              <a:lnSpc>
                <a:spcPct val="136700"/>
              </a:lnSpc>
              <a:buAutoNum type="arabicPeriod"/>
              <a:tabLst>
                <a:tab pos="317500" algn="l"/>
              </a:tabLst>
            </a:pPr>
            <a:r>
              <a:rPr dirty="0" sz="1100">
                <a:latin typeface="Arial"/>
                <a:cs typeface="Arial"/>
              </a:rPr>
              <a:t>Las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tensiones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en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los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nodos</a:t>
            </a:r>
            <a:r>
              <a:rPr dirty="0" sz="1100" spc="-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deben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permanecer</a:t>
            </a:r>
            <a:r>
              <a:rPr dirty="0" sz="1100" spc="-1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dentro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unos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límites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aceptables.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Tanto  </a:t>
            </a:r>
            <a:r>
              <a:rPr dirty="0" sz="1100" spc="-5">
                <a:latin typeface="Arial"/>
                <a:cs typeface="Arial"/>
              </a:rPr>
              <a:t>los </a:t>
            </a:r>
            <a:r>
              <a:rPr dirty="0" sz="1100">
                <a:latin typeface="Arial"/>
                <a:cs typeface="Arial"/>
              </a:rPr>
              <a:t>equipos de </a:t>
            </a:r>
            <a:r>
              <a:rPr dirty="0" sz="1100" spc="-5">
                <a:latin typeface="Arial"/>
                <a:cs typeface="Arial"/>
              </a:rPr>
              <a:t>las instalaciones eléctricas como los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los consumidores están  diseñados </a:t>
            </a:r>
            <a:r>
              <a:rPr dirty="0" sz="1100">
                <a:latin typeface="Arial"/>
                <a:cs typeface="Arial"/>
              </a:rPr>
              <a:t>para </a:t>
            </a:r>
            <a:r>
              <a:rPr dirty="0" sz="1100" spc="-5">
                <a:latin typeface="Arial"/>
                <a:cs typeface="Arial"/>
              </a:rPr>
              <a:t>trabajar </a:t>
            </a:r>
            <a:r>
              <a:rPr dirty="0" sz="1100">
                <a:latin typeface="Arial"/>
                <a:cs typeface="Arial"/>
              </a:rPr>
              <a:t>en un </a:t>
            </a:r>
            <a:r>
              <a:rPr dirty="0" sz="1100" spc="-5">
                <a:latin typeface="Arial"/>
                <a:cs typeface="Arial"/>
              </a:rPr>
              <a:t>rango determinado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tensión, por lo </a:t>
            </a:r>
            <a:r>
              <a:rPr dirty="0" sz="1100">
                <a:latin typeface="Arial"/>
                <a:cs typeface="Arial"/>
              </a:rPr>
              <a:t>que </a:t>
            </a:r>
            <a:r>
              <a:rPr dirty="0" sz="1100" spc="-5">
                <a:latin typeface="Arial"/>
                <a:cs typeface="Arial"/>
              </a:rPr>
              <a:t>la </a:t>
            </a:r>
            <a:r>
              <a:rPr dirty="0" sz="1100">
                <a:latin typeface="Arial"/>
                <a:cs typeface="Arial"/>
              </a:rPr>
              <a:t>operación de  </a:t>
            </a:r>
            <a:r>
              <a:rPr dirty="0" sz="1100" spc="-5">
                <a:latin typeface="Arial"/>
                <a:cs typeface="Arial"/>
              </a:rPr>
              <a:t>los mismos </a:t>
            </a:r>
            <a:r>
              <a:rPr dirty="0" sz="1100">
                <a:latin typeface="Arial"/>
                <a:cs typeface="Arial"/>
              </a:rPr>
              <a:t>fuera de </a:t>
            </a:r>
            <a:r>
              <a:rPr dirty="0" sz="1100" spc="-5">
                <a:latin typeface="Arial"/>
                <a:cs typeface="Arial"/>
              </a:rPr>
              <a:t>este rango </a:t>
            </a:r>
            <a:r>
              <a:rPr dirty="0" sz="1100">
                <a:latin typeface="Arial"/>
                <a:cs typeface="Arial"/>
              </a:rPr>
              <a:t>puede </a:t>
            </a:r>
            <a:r>
              <a:rPr dirty="0" sz="1100" spc="-5">
                <a:latin typeface="Arial"/>
                <a:cs typeface="Arial"/>
              </a:rPr>
              <a:t>afectar </a:t>
            </a:r>
            <a:r>
              <a:rPr dirty="0" sz="1100">
                <a:latin typeface="Arial"/>
                <a:cs typeface="Arial"/>
              </a:rPr>
              <a:t>a </a:t>
            </a:r>
            <a:r>
              <a:rPr dirty="0" sz="1100" spc="-10">
                <a:latin typeface="Arial"/>
                <a:cs typeface="Arial"/>
              </a:rPr>
              <a:t>su </a:t>
            </a:r>
            <a:r>
              <a:rPr dirty="0" sz="1100">
                <a:latin typeface="Arial"/>
                <a:cs typeface="Arial"/>
              </a:rPr>
              <a:t>funcionamiento o </a:t>
            </a:r>
            <a:r>
              <a:rPr dirty="0" sz="1100" spc="-5">
                <a:latin typeface="Arial"/>
                <a:cs typeface="Arial"/>
              </a:rPr>
              <a:t>estropearlos.</a:t>
            </a:r>
            <a:endParaRPr sz="1100">
              <a:latin typeface="Arial"/>
              <a:cs typeface="Arial"/>
            </a:endParaRPr>
          </a:p>
          <a:p>
            <a:pPr algn="just" marL="317500" indent="-228600">
              <a:lnSpc>
                <a:spcPct val="100000"/>
              </a:lnSpc>
              <a:spcBef>
                <a:spcPts val="780"/>
              </a:spcBef>
              <a:buAutoNum type="arabicPeriod"/>
              <a:tabLst>
                <a:tab pos="317500" algn="l"/>
              </a:tabLst>
            </a:pPr>
            <a:r>
              <a:rPr dirty="0" sz="1100" spc="-5">
                <a:latin typeface="Arial"/>
                <a:cs typeface="Arial"/>
              </a:rPr>
              <a:t>Un </a:t>
            </a:r>
            <a:r>
              <a:rPr dirty="0" sz="1100">
                <a:latin typeface="Arial"/>
                <a:cs typeface="Arial"/>
              </a:rPr>
              <a:t>buen </a:t>
            </a:r>
            <a:r>
              <a:rPr dirty="0" sz="1100" spc="-5">
                <a:latin typeface="Arial"/>
                <a:cs typeface="Arial"/>
              </a:rPr>
              <a:t>nivel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tensión </a:t>
            </a:r>
            <a:r>
              <a:rPr dirty="0" sz="1100">
                <a:latin typeface="Arial"/>
                <a:cs typeface="Arial"/>
              </a:rPr>
              <a:t>mejora </a:t>
            </a:r>
            <a:r>
              <a:rPr dirty="0" sz="1100" spc="-5">
                <a:latin typeface="Arial"/>
                <a:cs typeface="Arial"/>
              </a:rPr>
              <a:t>la estabilidad </a:t>
            </a:r>
            <a:r>
              <a:rPr dirty="0" sz="1100">
                <a:latin typeface="Arial"/>
                <a:cs typeface="Arial"/>
              </a:rPr>
              <a:t>del </a:t>
            </a:r>
            <a:r>
              <a:rPr dirty="0" sz="1100" spc="-5">
                <a:latin typeface="Arial"/>
                <a:cs typeface="Arial"/>
              </a:rPr>
              <a:t>sistema.</a:t>
            </a:r>
            <a:endParaRPr sz="1100">
              <a:latin typeface="Arial"/>
              <a:cs typeface="Arial"/>
            </a:endParaRPr>
          </a:p>
          <a:p>
            <a:pPr algn="just" marL="317500" marR="24130" indent="-228600">
              <a:lnSpc>
                <a:spcPct val="136400"/>
              </a:lnSpc>
              <a:spcBef>
                <a:spcPts val="300"/>
              </a:spcBef>
              <a:buAutoNum type="arabicPeriod"/>
              <a:tabLst>
                <a:tab pos="317500" algn="l"/>
              </a:tabLst>
            </a:pPr>
            <a:r>
              <a:rPr dirty="0" sz="1100" spc="-5">
                <a:latin typeface="Arial"/>
                <a:cs typeface="Arial"/>
              </a:rPr>
              <a:t>El</a:t>
            </a:r>
            <a:r>
              <a:rPr dirty="0" sz="1100" spc="-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flujo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8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reactiva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provoca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pérdidas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en</a:t>
            </a:r>
            <a:r>
              <a:rPr dirty="0" sz="1100" spc="-8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las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líneas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por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efecto</a:t>
            </a:r>
            <a:r>
              <a:rPr dirty="0" sz="1100" spc="-8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Joule,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y</a:t>
            </a:r>
            <a:r>
              <a:rPr dirty="0" sz="1100" spc="-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un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control</a:t>
            </a:r>
            <a:r>
              <a:rPr dirty="0" sz="1100" spc="-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adecuado  </a:t>
            </a:r>
            <a:r>
              <a:rPr dirty="0" sz="1100" spc="-5">
                <a:latin typeface="Arial"/>
                <a:cs typeface="Arial"/>
              </a:rPr>
              <a:t>ayuda </a:t>
            </a:r>
            <a:r>
              <a:rPr dirty="0" sz="1100">
                <a:latin typeface="Arial"/>
                <a:cs typeface="Arial"/>
              </a:rPr>
              <a:t>a </a:t>
            </a:r>
            <a:r>
              <a:rPr dirty="0" sz="1100" spc="-5">
                <a:latin typeface="Arial"/>
                <a:cs typeface="Arial"/>
              </a:rPr>
              <a:t>reducir estas</a:t>
            </a:r>
            <a:r>
              <a:rPr dirty="0" sz="1100" spc="1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pérdidas.</a:t>
            </a:r>
            <a:endParaRPr sz="1100">
              <a:latin typeface="Arial"/>
              <a:cs typeface="Arial"/>
            </a:endParaRPr>
          </a:p>
          <a:p>
            <a:pPr algn="just" marL="12700" marR="23495">
              <a:lnSpc>
                <a:spcPct val="136400"/>
              </a:lnSpc>
              <a:spcBef>
                <a:spcPts val="300"/>
              </a:spcBef>
            </a:pPr>
            <a:r>
              <a:rPr dirty="0" sz="1100">
                <a:latin typeface="Arial"/>
                <a:cs typeface="Arial"/>
              </a:rPr>
              <a:t>A</a:t>
            </a:r>
            <a:r>
              <a:rPr dirty="0" sz="1100" spc="-7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lo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largo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del</a:t>
            </a:r>
            <a:r>
              <a:rPr dirty="0" sz="1100" spc="-7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día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las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cargas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en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un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sistema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eléctrico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varían,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y</a:t>
            </a:r>
            <a:r>
              <a:rPr dirty="0" sz="1100" spc="-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con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ellas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la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demanda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8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reactiva,  </a:t>
            </a:r>
            <a:r>
              <a:rPr dirty="0" sz="1100">
                <a:latin typeface="Arial"/>
                <a:cs typeface="Arial"/>
              </a:rPr>
              <a:t>por</a:t>
            </a:r>
            <a:r>
              <a:rPr dirty="0" sz="1100" spc="-1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lo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que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el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sistema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control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debe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operar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forma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continua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para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corregir</a:t>
            </a:r>
            <a:r>
              <a:rPr dirty="0" sz="1100" spc="-1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las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desviaciones 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tensión.</a:t>
            </a:r>
            <a:r>
              <a:rPr dirty="0" sz="1100" spc="-7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Además,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</a:t>
            </a:r>
            <a:r>
              <a:rPr dirty="0" sz="1100" spc="-8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ser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posible,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la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potencia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reactiva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debe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producirse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allí</a:t>
            </a:r>
            <a:r>
              <a:rPr dirty="0" sz="1100" spc="-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donde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se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necesita,  </a:t>
            </a:r>
            <a:r>
              <a:rPr dirty="0" sz="1100">
                <a:latin typeface="Arial"/>
                <a:cs typeface="Arial"/>
              </a:rPr>
              <a:t>con el fin de </a:t>
            </a:r>
            <a:r>
              <a:rPr dirty="0" sz="1100" spc="-5">
                <a:latin typeface="Arial"/>
                <a:cs typeface="Arial"/>
              </a:rPr>
              <a:t>reducir los gradientes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tensión </a:t>
            </a:r>
            <a:r>
              <a:rPr dirty="0" sz="1100">
                <a:latin typeface="Arial"/>
                <a:cs typeface="Arial"/>
              </a:rPr>
              <a:t>y </a:t>
            </a:r>
            <a:r>
              <a:rPr dirty="0" sz="1100" spc="-5">
                <a:latin typeface="Arial"/>
                <a:cs typeface="Arial"/>
              </a:rPr>
              <a:t>las pérdidas del sistema. En </a:t>
            </a:r>
            <a:r>
              <a:rPr dirty="0" sz="1100">
                <a:latin typeface="Arial"/>
                <a:cs typeface="Arial"/>
              </a:rPr>
              <a:t>este </a:t>
            </a:r>
            <a:r>
              <a:rPr dirty="0" sz="1100" spc="-5">
                <a:latin typeface="Arial"/>
                <a:cs typeface="Arial"/>
              </a:rPr>
              <a:t>sentido </a:t>
            </a:r>
            <a:r>
              <a:rPr dirty="0" sz="1100">
                <a:latin typeface="Arial"/>
                <a:cs typeface="Arial"/>
              </a:rPr>
              <a:t>el  control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tensión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es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un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control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esencialmente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local,</a:t>
            </a:r>
            <a:r>
              <a:rPr dirty="0" sz="1100" spc="-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al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contrario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que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el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control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frecuencia,  </a:t>
            </a:r>
            <a:r>
              <a:rPr dirty="0" sz="1100">
                <a:latin typeface="Arial"/>
                <a:cs typeface="Arial"/>
              </a:rPr>
              <a:t>y por </a:t>
            </a:r>
            <a:r>
              <a:rPr dirty="0" sz="1100" spc="-5">
                <a:latin typeface="Arial"/>
                <a:cs typeface="Arial"/>
              </a:rPr>
              <a:t>ello </a:t>
            </a:r>
            <a:r>
              <a:rPr dirty="0" sz="1100">
                <a:latin typeface="Arial"/>
                <a:cs typeface="Arial"/>
              </a:rPr>
              <a:t>se </a:t>
            </a:r>
            <a:r>
              <a:rPr dirty="0" sz="1100" spc="-5">
                <a:latin typeface="Arial"/>
                <a:cs typeface="Arial"/>
              </a:rPr>
              <a:t>ejecuta mediante dispositivos repartidos </a:t>
            </a:r>
            <a:r>
              <a:rPr dirty="0" sz="1100">
                <a:latin typeface="Arial"/>
                <a:cs typeface="Arial"/>
              </a:rPr>
              <a:t>por todo el</a:t>
            </a:r>
            <a:r>
              <a:rPr dirty="0" sz="1100" spc="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sistema.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050">
              <a:latin typeface="Arial"/>
              <a:cs typeface="Arial"/>
            </a:endParaRPr>
          </a:p>
          <a:p>
            <a:pPr marL="461645">
              <a:lnSpc>
                <a:spcPct val="100000"/>
              </a:lnSpc>
              <a:tabLst>
                <a:tab pos="5763260" algn="l"/>
              </a:tabLst>
            </a:pPr>
            <a:r>
              <a:rPr dirty="0" u="sng" sz="1450" spc="-55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Elementos</a:t>
            </a:r>
            <a:r>
              <a:rPr dirty="0" u="sng" sz="1450" spc="-135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450" spc="-40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que</a:t>
            </a:r>
            <a:r>
              <a:rPr dirty="0" u="sng" sz="1450" spc="-114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450" spc="-60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producen</a:t>
            </a:r>
            <a:r>
              <a:rPr dirty="0" u="sng" sz="1450" spc="-110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450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o</a:t>
            </a:r>
            <a:r>
              <a:rPr dirty="0" u="sng" sz="1450" spc="-110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450" spc="-60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consumen</a:t>
            </a:r>
            <a:r>
              <a:rPr dirty="0" u="sng" sz="1450" spc="-125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450" spc="-55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potencia</a:t>
            </a:r>
            <a:r>
              <a:rPr dirty="0" u="sng" sz="1450" spc="-114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450" spc="-60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reactiva	</a:t>
            </a:r>
            <a:endParaRPr sz="1450">
              <a:latin typeface="Arial"/>
              <a:cs typeface="Arial"/>
            </a:endParaRPr>
          </a:p>
          <a:p>
            <a:pPr algn="just" marL="12700" marR="22225">
              <a:lnSpc>
                <a:spcPct val="136400"/>
              </a:lnSpc>
              <a:spcBef>
                <a:spcPts val="254"/>
              </a:spcBef>
            </a:pPr>
            <a:r>
              <a:rPr dirty="0" sz="1100">
                <a:latin typeface="Arial"/>
                <a:cs typeface="Arial"/>
              </a:rPr>
              <a:t>Antes de </a:t>
            </a:r>
            <a:r>
              <a:rPr dirty="0" sz="1100" spc="-5">
                <a:latin typeface="Arial"/>
                <a:cs typeface="Arial"/>
              </a:rPr>
              <a:t>abordar los distintos mecanismos utilizados para controlar la tensión, consideremos  cuáles </a:t>
            </a:r>
            <a:r>
              <a:rPr dirty="0" sz="1100">
                <a:latin typeface="Arial"/>
                <a:cs typeface="Arial"/>
              </a:rPr>
              <a:t>son </a:t>
            </a:r>
            <a:r>
              <a:rPr dirty="0" sz="1100" spc="-5">
                <a:latin typeface="Arial"/>
                <a:cs typeface="Arial"/>
              </a:rPr>
              <a:t>los componentes </a:t>
            </a:r>
            <a:r>
              <a:rPr dirty="0" sz="1100">
                <a:latin typeface="Arial"/>
                <a:cs typeface="Arial"/>
              </a:rPr>
              <a:t>de un </a:t>
            </a:r>
            <a:r>
              <a:rPr dirty="0" sz="1100" spc="-5">
                <a:latin typeface="Arial"/>
                <a:cs typeface="Arial"/>
              </a:rPr>
              <a:t>sistema eléctrico </a:t>
            </a:r>
            <a:r>
              <a:rPr dirty="0" sz="1100">
                <a:latin typeface="Arial"/>
                <a:cs typeface="Arial"/>
              </a:rPr>
              <a:t>que producen o </a:t>
            </a:r>
            <a:r>
              <a:rPr dirty="0" sz="1100" spc="-5">
                <a:latin typeface="Arial"/>
                <a:cs typeface="Arial"/>
              </a:rPr>
              <a:t>consumen potencia  reactiva: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64630" y="427735"/>
            <a:ext cx="9652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rlito"/>
                <a:cs typeface="Carlito"/>
              </a:rPr>
              <a:t>3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1232661"/>
            <a:ext cx="5776595" cy="813180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b="1">
                <a:latin typeface="Arial"/>
                <a:cs typeface="Arial"/>
              </a:rPr>
              <a:t>Generadores</a:t>
            </a:r>
            <a:r>
              <a:rPr dirty="0" sz="1100" spc="-15" b="1">
                <a:latin typeface="Arial"/>
                <a:cs typeface="Arial"/>
              </a:rPr>
              <a:t> </a:t>
            </a:r>
            <a:r>
              <a:rPr dirty="0" sz="1100" spc="-5" b="1">
                <a:latin typeface="Arial"/>
                <a:cs typeface="Arial"/>
              </a:rPr>
              <a:t>síncronos: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050">
              <a:latin typeface="Arial"/>
              <a:cs typeface="Arial"/>
            </a:endParaRPr>
          </a:p>
          <a:p>
            <a:pPr algn="just" marL="469265" marR="22860">
              <a:lnSpc>
                <a:spcPct val="136400"/>
              </a:lnSpc>
            </a:pPr>
            <a:r>
              <a:rPr dirty="0" sz="1100" spc="-5">
                <a:latin typeface="Arial"/>
                <a:cs typeface="Arial"/>
              </a:rPr>
              <a:t>Pueden generar </a:t>
            </a:r>
            <a:r>
              <a:rPr dirty="0" sz="1100">
                <a:latin typeface="Arial"/>
                <a:cs typeface="Arial"/>
              </a:rPr>
              <a:t>o </a:t>
            </a:r>
            <a:r>
              <a:rPr dirty="0" sz="1100" spc="-5">
                <a:latin typeface="Arial"/>
                <a:cs typeface="Arial"/>
              </a:rPr>
              <a:t>consumir potencia reactiva dependiendo </a:t>
            </a:r>
            <a:r>
              <a:rPr dirty="0" sz="1100">
                <a:latin typeface="Arial"/>
                <a:cs typeface="Arial"/>
              </a:rPr>
              <a:t>de su </a:t>
            </a:r>
            <a:r>
              <a:rPr dirty="0" sz="1100" spc="-5">
                <a:latin typeface="Arial"/>
                <a:cs typeface="Arial"/>
              </a:rPr>
              <a:t>excitación. Esta  capacidad está limitada </a:t>
            </a:r>
            <a:r>
              <a:rPr dirty="0" sz="1100">
                <a:latin typeface="Arial"/>
                <a:cs typeface="Arial"/>
              </a:rPr>
              <a:t>por </a:t>
            </a:r>
            <a:r>
              <a:rPr dirty="0" sz="1100" spc="-5">
                <a:latin typeface="Arial"/>
                <a:cs typeface="Arial"/>
              </a:rPr>
              <a:t>los márgenes </a:t>
            </a:r>
            <a:r>
              <a:rPr dirty="0" sz="1100" spc="-1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funcionamiento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 máquina,  fundamentalmente la corriente máxima </a:t>
            </a:r>
            <a:r>
              <a:rPr dirty="0" sz="1100">
                <a:latin typeface="Arial"/>
                <a:cs typeface="Arial"/>
              </a:rPr>
              <a:t>en el </a:t>
            </a:r>
            <a:r>
              <a:rPr dirty="0" sz="1100" spc="-5">
                <a:latin typeface="Arial"/>
                <a:cs typeface="Arial"/>
              </a:rPr>
              <a:t>devanado </a:t>
            </a:r>
            <a:r>
              <a:rPr dirty="0" sz="1100">
                <a:latin typeface="Arial"/>
                <a:cs typeface="Arial"/>
              </a:rPr>
              <a:t>de campo y </a:t>
            </a:r>
            <a:r>
              <a:rPr dirty="0" sz="1100" spc="-5">
                <a:latin typeface="Arial"/>
                <a:cs typeface="Arial"/>
              </a:rPr>
              <a:t>la corriente  máxima </a:t>
            </a:r>
            <a:r>
              <a:rPr dirty="0" sz="1100">
                <a:latin typeface="Arial"/>
                <a:cs typeface="Arial"/>
              </a:rPr>
              <a:t>en el </a:t>
            </a:r>
            <a:r>
              <a:rPr dirty="0" sz="1100" spc="-5">
                <a:latin typeface="Arial"/>
                <a:cs typeface="Arial"/>
              </a:rPr>
              <a:t>devanado inducido. Normalmente los generadores síncronos están  </a:t>
            </a:r>
            <a:r>
              <a:rPr dirty="0" sz="1100">
                <a:latin typeface="Arial"/>
                <a:cs typeface="Arial"/>
              </a:rPr>
              <a:t>equipados con </a:t>
            </a:r>
            <a:r>
              <a:rPr dirty="0" sz="1100" spc="-5">
                <a:latin typeface="Arial"/>
                <a:cs typeface="Arial"/>
              </a:rPr>
              <a:t>reguladores automáticos </a:t>
            </a:r>
            <a:r>
              <a:rPr dirty="0" sz="1100">
                <a:latin typeface="Arial"/>
                <a:cs typeface="Arial"/>
              </a:rPr>
              <a:t>que </a:t>
            </a:r>
            <a:r>
              <a:rPr dirty="0" sz="1100" spc="-5">
                <a:latin typeface="Arial"/>
                <a:cs typeface="Arial"/>
              </a:rPr>
              <a:t>controlan </a:t>
            </a:r>
            <a:r>
              <a:rPr dirty="0" sz="1100">
                <a:latin typeface="Arial"/>
                <a:cs typeface="Arial"/>
              </a:rPr>
              <a:t>de forma </a:t>
            </a:r>
            <a:r>
              <a:rPr dirty="0" sz="1100" spc="-5">
                <a:latin typeface="Arial"/>
                <a:cs typeface="Arial"/>
              </a:rPr>
              <a:t>continua la tensión  </a:t>
            </a:r>
            <a:r>
              <a:rPr dirty="0" sz="1100">
                <a:latin typeface="Arial"/>
                <a:cs typeface="Arial"/>
              </a:rPr>
              <a:t>en el punto de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conexión.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100" b="1">
                <a:latin typeface="Arial"/>
                <a:cs typeface="Arial"/>
              </a:rPr>
              <a:t>Líneas</a:t>
            </a:r>
            <a:r>
              <a:rPr dirty="0" sz="1100" spc="-5" b="1">
                <a:latin typeface="Arial"/>
                <a:cs typeface="Arial"/>
              </a:rPr>
              <a:t> aéreas: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050">
              <a:latin typeface="Arial"/>
              <a:cs typeface="Arial"/>
            </a:endParaRPr>
          </a:p>
          <a:p>
            <a:pPr algn="just" marL="165100" marR="20955">
              <a:lnSpc>
                <a:spcPct val="136400"/>
              </a:lnSpc>
            </a:pPr>
            <a:r>
              <a:rPr dirty="0" sz="1100" spc="-5">
                <a:latin typeface="Arial"/>
                <a:cs typeface="Arial"/>
              </a:rPr>
              <a:t>En </a:t>
            </a:r>
            <a:r>
              <a:rPr dirty="0" sz="1100">
                <a:latin typeface="Arial"/>
                <a:cs typeface="Arial"/>
              </a:rPr>
              <a:t>función de su </a:t>
            </a:r>
            <a:r>
              <a:rPr dirty="0" sz="1100" spc="-5">
                <a:latin typeface="Arial"/>
                <a:cs typeface="Arial"/>
              </a:rPr>
              <a:t>carga, </a:t>
            </a:r>
            <a:r>
              <a:rPr dirty="0" sz="1100">
                <a:latin typeface="Arial"/>
                <a:cs typeface="Arial"/>
              </a:rPr>
              <a:t>absorben o </a:t>
            </a:r>
            <a:r>
              <a:rPr dirty="0" sz="1100" spc="-5">
                <a:latin typeface="Arial"/>
                <a:cs typeface="Arial"/>
              </a:rPr>
              <a:t>generan potencia reactiva. En general, </a:t>
            </a:r>
            <a:r>
              <a:rPr dirty="0" sz="1100">
                <a:latin typeface="Arial"/>
                <a:cs typeface="Arial"/>
              </a:rPr>
              <a:t>cuando </a:t>
            </a:r>
            <a:r>
              <a:rPr dirty="0" sz="1100" spc="5">
                <a:latin typeface="Arial"/>
                <a:cs typeface="Arial"/>
              </a:rPr>
              <a:t>están  </a:t>
            </a:r>
            <a:r>
              <a:rPr dirty="0" sz="1100">
                <a:latin typeface="Arial"/>
                <a:cs typeface="Arial"/>
              </a:rPr>
              <a:t>cargadas absorben </a:t>
            </a:r>
            <a:r>
              <a:rPr dirty="0" sz="1100" spc="-5">
                <a:latin typeface="Arial"/>
                <a:cs typeface="Arial"/>
              </a:rPr>
              <a:t>reactiva, </a:t>
            </a:r>
            <a:r>
              <a:rPr dirty="0" sz="1100">
                <a:latin typeface="Arial"/>
                <a:cs typeface="Arial"/>
              </a:rPr>
              <a:t>y cuando están </a:t>
            </a:r>
            <a:r>
              <a:rPr dirty="0" sz="1100" spc="-5">
                <a:latin typeface="Arial"/>
                <a:cs typeface="Arial"/>
              </a:rPr>
              <a:t>descargadas </a:t>
            </a:r>
            <a:r>
              <a:rPr dirty="0" sz="1100">
                <a:latin typeface="Arial"/>
                <a:cs typeface="Arial"/>
              </a:rPr>
              <a:t>la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generan.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100" spc="-5" b="1">
                <a:latin typeface="Arial"/>
                <a:cs typeface="Arial"/>
              </a:rPr>
              <a:t>Cables subterráneos: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50">
              <a:latin typeface="Arial"/>
              <a:cs typeface="Arial"/>
            </a:endParaRPr>
          </a:p>
          <a:p>
            <a:pPr algn="just" marL="165100">
              <a:lnSpc>
                <a:spcPct val="100000"/>
              </a:lnSpc>
            </a:pPr>
            <a:r>
              <a:rPr dirty="0" sz="1100" spc="-5">
                <a:latin typeface="Arial"/>
                <a:cs typeface="Arial"/>
              </a:rPr>
              <a:t>Debido </a:t>
            </a:r>
            <a:r>
              <a:rPr dirty="0" sz="1100">
                <a:latin typeface="Arial"/>
                <a:cs typeface="Arial"/>
              </a:rPr>
              <a:t>a su </a:t>
            </a:r>
            <a:r>
              <a:rPr dirty="0" sz="1100" spc="-5">
                <a:latin typeface="Arial"/>
                <a:cs typeface="Arial"/>
              </a:rPr>
              <a:t>elevada capacidad distribuida, </a:t>
            </a:r>
            <a:r>
              <a:rPr dirty="0" sz="1100">
                <a:latin typeface="Arial"/>
                <a:cs typeface="Arial"/>
              </a:rPr>
              <a:t>generan </a:t>
            </a:r>
            <a:r>
              <a:rPr dirty="0" sz="1100" spc="-5">
                <a:latin typeface="Arial"/>
                <a:cs typeface="Arial"/>
              </a:rPr>
              <a:t>potencia</a:t>
            </a:r>
            <a:r>
              <a:rPr dirty="0" sz="1100" spc="1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reactiva.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100" b="1">
                <a:latin typeface="Arial"/>
                <a:cs typeface="Arial"/>
              </a:rPr>
              <a:t>Transformadores: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050">
              <a:latin typeface="Arial"/>
              <a:cs typeface="Arial"/>
            </a:endParaRPr>
          </a:p>
          <a:p>
            <a:pPr algn="just" marL="165100" marR="24765">
              <a:lnSpc>
                <a:spcPct val="136400"/>
              </a:lnSpc>
            </a:pPr>
            <a:r>
              <a:rPr dirty="0" sz="1100" spc="-5">
                <a:latin typeface="Arial"/>
                <a:cs typeface="Arial"/>
              </a:rPr>
              <a:t>Siempre consumen potencia reactiva. Cuando </a:t>
            </a:r>
            <a:r>
              <a:rPr dirty="0" sz="1100">
                <a:latin typeface="Arial"/>
                <a:cs typeface="Arial"/>
              </a:rPr>
              <a:t>están </a:t>
            </a:r>
            <a:r>
              <a:rPr dirty="0" sz="1100" spc="-5">
                <a:latin typeface="Arial"/>
                <a:cs typeface="Arial"/>
              </a:rPr>
              <a:t>descargados lo </a:t>
            </a:r>
            <a:r>
              <a:rPr dirty="0" sz="1100">
                <a:latin typeface="Arial"/>
                <a:cs typeface="Arial"/>
              </a:rPr>
              <a:t>hacen por </a:t>
            </a:r>
            <a:r>
              <a:rPr dirty="0" sz="1100" spc="-5">
                <a:latin typeface="Arial"/>
                <a:cs typeface="Arial"/>
              </a:rPr>
              <a:t>la  reactancia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magnetización, </a:t>
            </a:r>
            <a:r>
              <a:rPr dirty="0" sz="1100">
                <a:latin typeface="Arial"/>
                <a:cs typeface="Arial"/>
              </a:rPr>
              <a:t>y cuando están cargados </a:t>
            </a:r>
            <a:r>
              <a:rPr dirty="0" sz="1100" spc="-5">
                <a:latin typeface="Arial"/>
                <a:cs typeface="Arial"/>
              </a:rPr>
              <a:t>consumen reactiva </a:t>
            </a:r>
            <a:r>
              <a:rPr dirty="0" sz="1100">
                <a:latin typeface="Arial"/>
                <a:cs typeface="Arial"/>
              </a:rPr>
              <a:t>por </a:t>
            </a:r>
            <a:r>
              <a:rPr dirty="0" sz="1100" spc="-10">
                <a:latin typeface="Arial"/>
                <a:cs typeface="Arial"/>
              </a:rPr>
              <a:t>la  </a:t>
            </a:r>
            <a:r>
              <a:rPr dirty="0" sz="1100" spc="-5">
                <a:latin typeface="Arial"/>
                <a:cs typeface="Arial"/>
              </a:rPr>
              <a:t>reactancia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serie.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100" spc="-5" b="1">
                <a:latin typeface="Arial"/>
                <a:cs typeface="Arial"/>
              </a:rPr>
              <a:t>Cargas: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050">
              <a:latin typeface="Arial"/>
              <a:cs typeface="Arial"/>
            </a:endParaRPr>
          </a:p>
          <a:p>
            <a:pPr algn="just" marL="165100" marR="20955">
              <a:lnSpc>
                <a:spcPct val="136400"/>
              </a:lnSpc>
            </a:pPr>
            <a:r>
              <a:rPr dirty="0" sz="1100" spc="-5">
                <a:latin typeface="Arial"/>
                <a:cs typeface="Arial"/>
              </a:rPr>
              <a:t>Normalmente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absorben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potencia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reactiva,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si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bien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depende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la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naturaleza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la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carga: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las  </a:t>
            </a:r>
            <a:r>
              <a:rPr dirty="0" sz="1100">
                <a:latin typeface="Arial"/>
                <a:cs typeface="Arial"/>
              </a:rPr>
              <a:t>lámparas </a:t>
            </a:r>
            <a:r>
              <a:rPr dirty="0" sz="1100" spc="-5">
                <a:latin typeface="Arial"/>
                <a:cs typeface="Arial"/>
              </a:rPr>
              <a:t>incandescentes </a:t>
            </a:r>
            <a:r>
              <a:rPr dirty="0" sz="1100">
                <a:latin typeface="Arial"/>
                <a:cs typeface="Arial"/>
              </a:rPr>
              <a:t>y </a:t>
            </a:r>
            <a:r>
              <a:rPr dirty="0" sz="1100" spc="-5">
                <a:latin typeface="Arial"/>
                <a:cs typeface="Arial"/>
              </a:rPr>
              <a:t>los </a:t>
            </a:r>
            <a:r>
              <a:rPr dirty="0" sz="1100">
                <a:latin typeface="Arial"/>
                <a:cs typeface="Arial"/>
              </a:rPr>
              <a:t>sistemas de </a:t>
            </a:r>
            <a:r>
              <a:rPr dirty="0" sz="1100" spc="-5">
                <a:latin typeface="Arial"/>
                <a:cs typeface="Arial"/>
              </a:rPr>
              <a:t>calefacción </a:t>
            </a:r>
            <a:r>
              <a:rPr dirty="0" sz="1100">
                <a:latin typeface="Arial"/>
                <a:cs typeface="Arial"/>
              </a:rPr>
              <a:t>son </a:t>
            </a:r>
            <a:r>
              <a:rPr dirty="0" sz="1100" spc="-5">
                <a:latin typeface="Arial"/>
                <a:cs typeface="Arial"/>
              </a:rPr>
              <a:t>resistivos, </a:t>
            </a:r>
            <a:r>
              <a:rPr dirty="0" sz="1100">
                <a:latin typeface="Arial"/>
                <a:cs typeface="Arial"/>
              </a:rPr>
              <a:t>mientras </a:t>
            </a:r>
            <a:r>
              <a:rPr dirty="0" sz="1100" spc="-5">
                <a:latin typeface="Arial"/>
                <a:cs typeface="Arial"/>
              </a:rPr>
              <a:t>los  motores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inducción </a:t>
            </a:r>
            <a:r>
              <a:rPr dirty="0" sz="1100">
                <a:latin typeface="Arial"/>
                <a:cs typeface="Arial"/>
              </a:rPr>
              <a:t>y </a:t>
            </a:r>
            <a:r>
              <a:rPr dirty="0" sz="1100" spc="-5">
                <a:latin typeface="Arial"/>
                <a:cs typeface="Arial"/>
              </a:rPr>
              <a:t>las </a:t>
            </a:r>
            <a:r>
              <a:rPr dirty="0" sz="1100">
                <a:latin typeface="Arial"/>
                <a:cs typeface="Arial"/>
              </a:rPr>
              <a:t>lámparas fluorescentes son </a:t>
            </a:r>
            <a:r>
              <a:rPr dirty="0" sz="1100" spc="-5">
                <a:latin typeface="Arial"/>
                <a:cs typeface="Arial"/>
              </a:rPr>
              <a:t>inductivos. </a:t>
            </a:r>
            <a:r>
              <a:rPr dirty="0" sz="1100" spc="5">
                <a:latin typeface="Arial"/>
                <a:cs typeface="Arial"/>
              </a:rPr>
              <a:t>Las </a:t>
            </a:r>
            <a:r>
              <a:rPr dirty="0" sz="1100" spc="-5">
                <a:latin typeface="Arial"/>
                <a:cs typeface="Arial"/>
              </a:rPr>
              <a:t>compañías  </a:t>
            </a:r>
            <a:r>
              <a:rPr dirty="0" sz="1100">
                <a:latin typeface="Arial"/>
                <a:cs typeface="Arial"/>
              </a:rPr>
              <a:t>eléctricas </a:t>
            </a:r>
            <a:r>
              <a:rPr dirty="0" sz="1100" spc="-5">
                <a:latin typeface="Arial"/>
                <a:cs typeface="Arial"/>
              </a:rPr>
              <a:t>penalizan económicamente las cargas inductivas, por lo </a:t>
            </a:r>
            <a:r>
              <a:rPr dirty="0" sz="1100">
                <a:latin typeface="Arial"/>
                <a:cs typeface="Arial"/>
              </a:rPr>
              <a:t>que </a:t>
            </a:r>
            <a:r>
              <a:rPr dirty="0" sz="1100" spc="-5">
                <a:latin typeface="Arial"/>
                <a:cs typeface="Arial"/>
              </a:rPr>
              <a:t>los clientes  industriales suelen compensar </a:t>
            </a:r>
            <a:r>
              <a:rPr dirty="0" sz="1100">
                <a:latin typeface="Arial"/>
                <a:cs typeface="Arial"/>
              </a:rPr>
              <a:t>su </a:t>
            </a:r>
            <a:r>
              <a:rPr dirty="0" sz="1100" spc="-5">
                <a:latin typeface="Arial"/>
                <a:cs typeface="Arial"/>
              </a:rPr>
              <a:t>consumo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potencia reactiva mediante la instalación</a:t>
            </a:r>
            <a:r>
              <a:rPr dirty="0" sz="1100" spc="-1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  </a:t>
            </a:r>
            <a:r>
              <a:rPr dirty="0" sz="1100" spc="-5">
                <a:latin typeface="Arial"/>
                <a:cs typeface="Arial"/>
              </a:rPr>
              <a:t>baterías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condensadores.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100" spc="-5" b="1">
                <a:latin typeface="Arial"/>
                <a:cs typeface="Arial"/>
              </a:rPr>
              <a:t>Dispositivos</a:t>
            </a:r>
            <a:r>
              <a:rPr dirty="0" sz="1100" b="1">
                <a:latin typeface="Arial"/>
                <a:cs typeface="Arial"/>
              </a:rPr>
              <a:t> </a:t>
            </a:r>
            <a:r>
              <a:rPr dirty="0" sz="1100" spc="-5" b="1">
                <a:latin typeface="Arial"/>
                <a:cs typeface="Arial"/>
              </a:rPr>
              <a:t>compensadores: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50">
              <a:latin typeface="Arial"/>
              <a:cs typeface="Arial"/>
            </a:endParaRPr>
          </a:p>
          <a:p>
            <a:pPr algn="just" marL="165100">
              <a:lnSpc>
                <a:spcPct val="100000"/>
              </a:lnSpc>
            </a:pPr>
            <a:r>
              <a:rPr dirty="0" sz="1100">
                <a:latin typeface="Arial"/>
                <a:cs typeface="Arial"/>
              </a:rPr>
              <a:t>Generan o </a:t>
            </a:r>
            <a:r>
              <a:rPr dirty="0" sz="1100" spc="-5">
                <a:latin typeface="Arial"/>
                <a:cs typeface="Arial"/>
              </a:rPr>
              <a:t>consumen potencia eléctrica para contribuir </a:t>
            </a:r>
            <a:r>
              <a:rPr dirty="0" sz="1100">
                <a:latin typeface="Arial"/>
                <a:cs typeface="Arial"/>
              </a:rPr>
              <a:t>al </a:t>
            </a:r>
            <a:r>
              <a:rPr dirty="0" sz="1100" spc="-5">
                <a:latin typeface="Arial"/>
                <a:cs typeface="Arial"/>
              </a:rPr>
              <a:t>control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1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tensión.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Arial"/>
              <a:cs typeface="Arial"/>
            </a:endParaRPr>
          </a:p>
          <a:p>
            <a:pPr algn="just" marL="461645">
              <a:lnSpc>
                <a:spcPct val="100000"/>
              </a:lnSpc>
              <a:spcBef>
                <a:spcPts val="5"/>
              </a:spcBef>
              <a:tabLst>
                <a:tab pos="5763260" algn="l"/>
              </a:tabLst>
            </a:pPr>
            <a:r>
              <a:rPr dirty="0" u="sng" sz="1400" spc="-55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Métodos</a:t>
            </a:r>
            <a:r>
              <a:rPr dirty="0" u="sng" sz="1400" spc="-125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400" spc="-35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de</a:t>
            </a:r>
            <a:r>
              <a:rPr dirty="0" u="sng" sz="1400" spc="-125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400" spc="-60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control</a:t>
            </a:r>
            <a:r>
              <a:rPr dirty="0" u="sng" sz="1400" spc="-145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400" spc="-35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de</a:t>
            </a:r>
            <a:r>
              <a:rPr dirty="0" u="sng" sz="1400" spc="-125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400" spc="-55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tensión	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100">
                <a:latin typeface="Arial"/>
                <a:cs typeface="Arial"/>
              </a:rPr>
              <a:t>Los </a:t>
            </a:r>
            <a:r>
              <a:rPr dirty="0" sz="1100" spc="-5">
                <a:latin typeface="Arial"/>
                <a:cs typeface="Arial"/>
              </a:rPr>
              <a:t>principales dispositivos </a:t>
            </a:r>
            <a:r>
              <a:rPr dirty="0" sz="1100">
                <a:latin typeface="Arial"/>
                <a:cs typeface="Arial"/>
              </a:rPr>
              <a:t>que se </a:t>
            </a:r>
            <a:r>
              <a:rPr dirty="0" sz="1100" spc="-10">
                <a:latin typeface="Arial"/>
                <a:cs typeface="Arial"/>
              </a:rPr>
              <a:t>utilizan </a:t>
            </a:r>
            <a:r>
              <a:rPr dirty="0" sz="1100">
                <a:latin typeface="Arial"/>
                <a:cs typeface="Arial"/>
              </a:rPr>
              <a:t>para controlar </a:t>
            </a:r>
            <a:r>
              <a:rPr dirty="0" sz="1100" spc="-5">
                <a:latin typeface="Arial"/>
                <a:cs typeface="Arial"/>
              </a:rPr>
              <a:t>la tensión </a:t>
            </a:r>
            <a:r>
              <a:rPr dirty="0" sz="1100">
                <a:latin typeface="Arial"/>
                <a:cs typeface="Arial"/>
              </a:rPr>
              <a:t>en el sistema</a:t>
            </a:r>
            <a:r>
              <a:rPr dirty="0" sz="1100" spc="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son: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96416" y="3048253"/>
            <a:ext cx="5769610" cy="9525"/>
          </a:xfrm>
          <a:custGeom>
            <a:avLst/>
            <a:gdLst/>
            <a:ahLst/>
            <a:cxnLst/>
            <a:rect l="l" t="t" r="r" b="b"/>
            <a:pathLst>
              <a:path w="5769609" h="9525">
                <a:moveTo>
                  <a:pt x="5769229" y="0"/>
                </a:moveTo>
                <a:lnTo>
                  <a:pt x="0" y="0"/>
                </a:lnTo>
                <a:lnTo>
                  <a:pt x="0" y="9144"/>
                </a:lnTo>
                <a:lnTo>
                  <a:pt x="5769229" y="9144"/>
                </a:lnTo>
                <a:lnTo>
                  <a:pt x="5769229" y="0"/>
                </a:lnTo>
                <a:close/>
              </a:path>
            </a:pathLst>
          </a:custGeom>
          <a:solidFill>
            <a:srgbClr val="DEE1E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02004" y="427735"/>
            <a:ext cx="5776595" cy="67329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22225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rlito"/>
                <a:cs typeface="Carlito"/>
              </a:rPr>
              <a:t>4</a:t>
            </a:r>
            <a:endParaRPr sz="1100">
              <a:latin typeface="Carlito"/>
              <a:cs typeface="Carlito"/>
            </a:endParaRPr>
          </a:p>
          <a:p>
            <a:pPr>
              <a:lnSpc>
                <a:spcPct val="100000"/>
              </a:lnSpc>
            </a:pPr>
            <a:endParaRPr sz="11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800">
              <a:latin typeface="Carlito"/>
              <a:cs typeface="Carlito"/>
            </a:endParaRPr>
          </a:p>
          <a:p>
            <a:pPr marL="317500" marR="25400" indent="-228600">
              <a:lnSpc>
                <a:spcPct val="137400"/>
              </a:lnSpc>
              <a:buAutoNum type="arabicPeriod"/>
              <a:tabLst>
                <a:tab pos="317500" algn="l"/>
              </a:tabLst>
            </a:pPr>
            <a:r>
              <a:rPr dirty="0" sz="1100">
                <a:latin typeface="Arial"/>
                <a:cs typeface="Arial"/>
              </a:rPr>
              <a:t>Fuentes y </a:t>
            </a:r>
            <a:r>
              <a:rPr dirty="0" sz="1100" spc="-5">
                <a:latin typeface="Arial"/>
                <a:cs typeface="Arial"/>
              </a:rPr>
              <a:t>sumideros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potencia reactiva: condensadores </a:t>
            </a:r>
            <a:r>
              <a:rPr dirty="0" sz="1100">
                <a:latin typeface="Arial"/>
                <a:cs typeface="Arial"/>
              </a:rPr>
              <a:t>y </a:t>
            </a:r>
            <a:r>
              <a:rPr dirty="0" sz="1100" spc="-5">
                <a:latin typeface="Arial"/>
                <a:cs typeface="Arial"/>
              </a:rPr>
              <a:t>reactancias </a:t>
            </a:r>
            <a:r>
              <a:rPr dirty="0" sz="1100">
                <a:latin typeface="Arial"/>
                <a:cs typeface="Arial"/>
              </a:rPr>
              <a:t>en </a:t>
            </a:r>
            <a:r>
              <a:rPr dirty="0" sz="1100" spc="-5">
                <a:latin typeface="Arial"/>
                <a:cs typeface="Arial"/>
              </a:rPr>
              <a:t>paralelo,  </a:t>
            </a:r>
            <a:r>
              <a:rPr dirty="0" sz="1100">
                <a:latin typeface="Arial"/>
                <a:cs typeface="Arial"/>
              </a:rPr>
              <a:t>compensadores </a:t>
            </a:r>
            <a:r>
              <a:rPr dirty="0" sz="1100" spc="-5">
                <a:latin typeface="Arial"/>
                <a:cs typeface="Arial"/>
              </a:rPr>
              <a:t>síncronos, </a:t>
            </a:r>
            <a:r>
              <a:rPr dirty="0" sz="1100">
                <a:latin typeface="Arial"/>
                <a:cs typeface="Arial"/>
              </a:rPr>
              <a:t>y </a:t>
            </a:r>
            <a:r>
              <a:rPr dirty="0" sz="1100" spc="-5">
                <a:latin typeface="Arial"/>
                <a:cs typeface="Arial"/>
              </a:rPr>
              <a:t>compensadores estáticos</a:t>
            </a:r>
            <a:r>
              <a:rPr dirty="0" sz="1100" spc="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(SVCs).</a:t>
            </a:r>
            <a:endParaRPr sz="1100">
              <a:latin typeface="Arial"/>
              <a:cs typeface="Arial"/>
            </a:endParaRPr>
          </a:p>
          <a:p>
            <a:pPr marL="317500" indent="-228600">
              <a:lnSpc>
                <a:spcPct val="100000"/>
              </a:lnSpc>
              <a:spcBef>
                <a:spcPts val="780"/>
              </a:spcBef>
              <a:buAutoNum type="arabicPeriod"/>
              <a:tabLst>
                <a:tab pos="317500" algn="l"/>
              </a:tabLst>
            </a:pPr>
            <a:r>
              <a:rPr dirty="0" sz="1100" spc="-5">
                <a:latin typeface="Arial"/>
                <a:cs typeface="Arial"/>
              </a:rPr>
              <a:t>Transformadores</a:t>
            </a:r>
            <a:r>
              <a:rPr dirty="0" sz="1100" spc="-1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reguladores.</a:t>
            </a:r>
            <a:endParaRPr sz="1100">
              <a:latin typeface="Arial"/>
              <a:cs typeface="Arial"/>
            </a:endParaRPr>
          </a:p>
          <a:p>
            <a:pPr marL="317500" indent="-228600">
              <a:lnSpc>
                <a:spcPct val="100000"/>
              </a:lnSpc>
              <a:spcBef>
                <a:spcPts val="780"/>
              </a:spcBef>
              <a:buAutoNum type="arabicPeriod"/>
              <a:tabLst>
                <a:tab pos="317500" algn="l"/>
              </a:tabLst>
            </a:pPr>
            <a:r>
              <a:rPr dirty="0" sz="1100" spc="-5">
                <a:latin typeface="Arial"/>
                <a:cs typeface="Arial"/>
              </a:rPr>
              <a:t>Generadores</a:t>
            </a:r>
            <a:r>
              <a:rPr dirty="0" sz="1100" spc="-1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síncronos.</a:t>
            </a:r>
            <a:endParaRPr sz="1100">
              <a:latin typeface="Arial"/>
              <a:cs typeface="Arial"/>
            </a:endParaRPr>
          </a:p>
          <a:p>
            <a:pPr marL="317500" marR="23495" indent="-228600">
              <a:lnSpc>
                <a:spcPct val="136400"/>
              </a:lnSpc>
              <a:spcBef>
                <a:spcPts val="300"/>
              </a:spcBef>
              <a:buAutoNum type="arabicPeriod"/>
              <a:tabLst>
                <a:tab pos="317500" algn="l"/>
              </a:tabLst>
            </a:pPr>
            <a:r>
              <a:rPr dirty="0" sz="1100">
                <a:latin typeface="Arial"/>
                <a:cs typeface="Arial"/>
              </a:rPr>
              <a:t>Compensadores </a:t>
            </a:r>
            <a:r>
              <a:rPr dirty="0" sz="1100" spc="-5">
                <a:latin typeface="Arial"/>
                <a:cs typeface="Arial"/>
              </a:rPr>
              <a:t>permanentemente </a:t>
            </a:r>
            <a:r>
              <a:rPr dirty="0" sz="1100">
                <a:latin typeface="Arial"/>
                <a:cs typeface="Arial"/>
              </a:rPr>
              <a:t>conectados en </a:t>
            </a:r>
            <a:r>
              <a:rPr dirty="0" sz="1100" spc="-5">
                <a:latin typeface="Arial"/>
                <a:cs typeface="Arial"/>
              </a:rPr>
              <a:t>líneas, habitualmente </a:t>
            </a:r>
            <a:r>
              <a:rPr dirty="0" sz="1100">
                <a:latin typeface="Arial"/>
                <a:cs typeface="Arial"/>
              </a:rPr>
              <a:t>en </a:t>
            </a:r>
            <a:r>
              <a:rPr dirty="0" sz="1100" spc="-5">
                <a:latin typeface="Arial"/>
                <a:cs typeface="Arial"/>
              </a:rPr>
              <a:t>líneas  largas.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dirty="0" sz="1100">
                <a:latin typeface="Arial"/>
                <a:cs typeface="Arial"/>
              </a:rPr>
              <a:t>Las </a:t>
            </a:r>
            <a:r>
              <a:rPr dirty="0" sz="1100" spc="-5">
                <a:latin typeface="Arial"/>
                <a:cs typeface="Arial"/>
              </a:rPr>
              <a:t>siguientes </a:t>
            </a:r>
            <a:r>
              <a:rPr dirty="0" sz="1100">
                <a:latin typeface="Arial"/>
                <a:cs typeface="Arial"/>
              </a:rPr>
              <a:t>secciones </a:t>
            </a:r>
            <a:r>
              <a:rPr dirty="0" sz="1100" spc="-5">
                <a:latin typeface="Arial"/>
                <a:cs typeface="Arial"/>
              </a:rPr>
              <a:t>describen </a:t>
            </a:r>
            <a:r>
              <a:rPr dirty="0" sz="1100">
                <a:latin typeface="Arial"/>
                <a:cs typeface="Arial"/>
              </a:rPr>
              <a:t>con más </a:t>
            </a:r>
            <a:r>
              <a:rPr dirty="0" sz="1100" spc="-5">
                <a:latin typeface="Arial"/>
                <a:cs typeface="Arial"/>
              </a:rPr>
              <a:t>detalle </a:t>
            </a:r>
            <a:r>
              <a:rPr dirty="0" sz="1100">
                <a:latin typeface="Arial"/>
                <a:cs typeface="Arial"/>
              </a:rPr>
              <a:t>algunos de </a:t>
            </a:r>
            <a:r>
              <a:rPr dirty="0" sz="1100" spc="-5">
                <a:latin typeface="Arial"/>
                <a:cs typeface="Arial"/>
              </a:rPr>
              <a:t>estos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elementos.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00">
              <a:latin typeface="Arial"/>
              <a:cs typeface="Arial"/>
            </a:endParaRPr>
          </a:p>
          <a:p>
            <a:pPr lvl="1" marL="469265" indent="-228600">
              <a:lnSpc>
                <a:spcPct val="100000"/>
              </a:lnSpc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600" spc="-5" b="1">
                <a:solidFill>
                  <a:srgbClr val="FF0000"/>
                </a:solidFill>
                <a:latin typeface="Arial"/>
                <a:cs typeface="Arial"/>
              </a:rPr>
              <a:t>Métodos de Compensación</a:t>
            </a:r>
            <a:r>
              <a:rPr dirty="0" sz="1600" spc="3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FF0000"/>
                </a:solidFill>
                <a:latin typeface="Arial"/>
                <a:cs typeface="Arial"/>
              </a:rPr>
              <a:t>Activa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60"/>
              </a:spcBef>
              <a:tabLst>
                <a:tab pos="5763260" algn="l"/>
              </a:tabLst>
            </a:pPr>
            <a:r>
              <a:rPr dirty="0" u="sng" sz="1450" spc="-60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Compensadores</a:t>
            </a:r>
            <a:r>
              <a:rPr dirty="0" u="sng" sz="1450" spc="-135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450" spc="-60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síncronos	</a:t>
            </a:r>
            <a:endParaRPr sz="1450">
              <a:latin typeface="Arial"/>
              <a:cs typeface="Arial"/>
            </a:endParaRPr>
          </a:p>
          <a:p>
            <a:pPr algn="just" marL="12700" marR="24130">
              <a:lnSpc>
                <a:spcPct val="136400"/>
              </a:lnSpc>
              <a:spcBef>
                <a:spcPts val="254"/>
              </a:spcBef>
            </a:pPr>
            <a:r>
              <a:rPr dirty="0" sz="1100" spc="-5">
                <a:latin typeface="Arial"/>
                <a:cs typeface="Arial"/>
              </a:rPr>
              <a:t>Un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compensador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síncrono,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también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llamado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condensador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síncrono,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es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una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máquina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síncrona  cuyo </a:t>
            </a:r>
            <a:r>
              <a:rPr dirty="0" sz="1100">
                <a:latin typeface="Arial"/>
                <a:cs typeface="Arial"/>
              </a:rPr>
              <a:t>eje no </a:t>
            </a:r>
            <a:r>
              <a:rPr dirty="0" sz="1100" spc="-5">
                <a:latin typeface="Arial"/>
                <a:cs typeface="Arial"/>
              </a:rPr>
              <a:t>está unido </a:t>
            </a:r>
            <a:r>
              <a:rPr dirty="0" sz="1100">
                <a:latin typeface="Arial"/>
                <a:cs typeface="Arial"/>
              </a:rPr>
              <a:t>a ninguna </a:t>
            </a:r>
            <a:r>
              <a:rPr dirty="0" sz="1100" spc="-5">
                <a:latin typeface="Arial"/>
                <a:cs typeface="Arial"/>
              </a:rPr>
              <a:t>carga. </a:t>
            </a:r>
            <a:r>
              <a:rPr dirty="0" sz="1100">
                <a:latin typeface="Arial"/>
                <a:cs typeface="Arial"/>
              </a:rPr>
              <a:t>La </a:t>
            </a:r>
            <a:r>
              <a:rPr dirty="0" sz="1100" spc="-5">
                <a:latin typeface="Arial"/>
                <a:cs typeface="Arial"/>
              </a:rPr>
              <a:t>corriente </a:t>
            </a:r>
            <a:r>
              <a:rPr dirty="0" sz="1100">
                <a:latin typeface="Arial"/>
                <a:cs typeface="Arial"/>
              </a:rPr>
              <a:t>en su </a:t>
            </a:r>
            <a:r>
              <a:rPr dirty="0" sz="1100" spc="-5">
                <a:latin typeface="Arial"/>
                <a:cs typeface="Arial"/>
              </a:rPr>
              <a:t>devanado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campo </a:t>
            </a:r>
            <a:r>
              <a:rPr dirty="0" sz="1100">
                <a:latin typeface="Arial"/>
                <a:cs typeface="Arial"/>
              </a:rPr>
              <a:t>se </a:t>
            </a:r>
            <a:r>
              <a:rPr dirty="0" sz="1100" spc="-5">
                <a:latin typeface="Arial"/>
                <a:cs typeface="Arial"/>
              </a:rPr>
              <a:t>controla  </a:t>
            </a:r>
            <a:r>
              <a:rPr dirty="0" sz="1100">
                <a:latin typeface="Arial"/>
                <a:cs typeface="Arial"/>
              </a:rPr>
              <a:t>a </a:t>
            </a:r>
            <a:r>
              <a:rPr dirty="0" sz="1100" spc="-5">
                <a:latin typeface="Arial"/>
                <a:cs typeface="Arial"/>
              </a:rPr>
              <a:t>través </a:t>
            </a:r>
            <a:r>
              <a:rPr dirty="0" sz="1100">
                <a:latin typeface="Arial"/>
                <a:cs typeface="Arial"/>
              </a:rPr>
              <a:t>de un </a:t>
            </a:r>
            <a:r>
              <a:rPr dirty="0" sz="1100" spc="-5">
                <a:latin typeface="Arial"/>
                <a:cs typeface="Arial"/>
              </a:rPr>
              <a:t>regulador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tensión, </a:t>
            </a:r>
            <a:r>
              <a:rPr dirty="0" sz="1100">
                <a:latin typeface="Arial"/>
                <a:cs typeface="Arial"/>
              </a:rPr>
              <a:t>de forma </a:t>
            </a:r>
            <a:r>
              <a:rPr dirty="0" sz="1100" spc="-5">
                <a:latin typeface="Arial"/>
                <a:cs typeface="Arial"/>
              </a:rPr>
              <a:t>que la </a:t>
            </a:r>
            <a:r>
              <a:rPr dirty="0" sz="1100">
                <a:latin typeface="Arial"/>
                <a:cs typeface="Arial"/>
              </a:rPr>
              <a:t>máquina </a:t>
            </a:r>
            <a:r>
              <a:rPr dirty="0" sz="1100" spc="-5">
                <a:latin typeface="Arial"/>
                <a:cs typeface="Arial"/>
              </a:rPr>
              <a:t>genera </a:t>
            </a:r>
            <a:r>
              <a:rPr dirty="0" sz="1100">
                <a:latin typeface="Arial"/>
                <a:cs typeface="Arial"/>
              </a:rPr>
              <a:t>o </a:t>
            </a:r>
            <a:r>
              <a:rPr dirty="0" sz="1100" spc="-5">
                <a:latin typeface="Arial"/>
                <a:cs typeface="Arial"/>
              </a:rPr>
              <a:t>consume potencia  reactiva </a:t>
            </a:r>
            <a:r>
              <a:rPr dirty="0" sz="1100">
                <a:latin typeface="Arial"/>
                <a:cs typeface="Arial"/>
              </a:rPr>
              <a:t>según </a:t>
            </a:r>
            <a:r>
              <a:rPr dirty="0" sz="1100" spc="-5">
                <a:latin typeface="Arial"/>
                <a:cs typeface="Arial"/>
              </a:rPr>
              <a:t>lo requiera </a:t>
            </a:r>
            <a:r>
              <a:rPr dirty="0" sz="1100">
                <a:latin typeface="Arial"/>
                <a:cs typeface="Arial"/>
              </a:rPr>
              <a:t>el </a:t>
            </a:r>
            <a:r>
              <a:rPr dirty="0" sz="1100" spc="-5">
                <a:latin typeface="Arial"/>
                <a:cs typeface="Arial"/>
              </a:rPr>
              <a:t>sistema </a:t>
            </a:r>
            <a:r>
              <a:rPr dirty="0" sz="1100">
                <a:latin typeface="Arial"/>
                <a:cs typeface="Arial"/>
              </a:rPr>
              <a:t>al que </a:t>
            </a:r>
            <a:r>
              <a:rPr dirty="0" sz="1100" spc="-5">
                <a:latin typeface="Arial"/>
                <a:cs typeface="Arial"/>
              </a:rPr>
              <a:t>está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conectada.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00">
              <a:latin typeface="Arial"/>
              <a:cs typeface="Arial"/>
            </a:endParaRPr>
          </a:p>
          <a:p>
            <a:pPr algn="just" marL="12700" marR="24130">
              <a:lnSpc>
                <a:spcPct val="136400"/>
              </a:lnSpc>
            </a:pPr>
            <a:r>
              <a:rPr dirty="0" sz="1100" spc="-5">
                <a:latin typeface="Arial"/>
                <a:cs typeface="Arial"/>
              </a:rPr>
              <a:t>Algunas </a:t>
            </a:r>
            <a:r>
              <a:rPr dirty="0" sz="1100">
                <a:latin typeface="Arial"/>
                <a:cs typeface="Arial"/>
              </a:rPr>
              <a:t>de sus </a:t>
            </a:r>
            <a:r>
              <a:rPr dirty="0" sz="1100" spc="-5">
                <a:latin typeface="Arial"/>
                <a:cs typeface="Arial"/>
              </a:rPr>
              <a:t>ventajas, </a:t>
            </a:r>
            <a:r>
              <a:rPr dirty="0" sz="1100">
                <a:latin typeface="Arial"/>
                <a:cs typeface="Arial"/>
              </a:rPr>
              <a:t>en </a:t>
            </a:r>
            <a:r>
              <a:rPr dirty="0" sz="1100" spc="-5">
                <a:latin typeface="Arial"/>
                <a:cs typeface="Arial"/>
              </a:rPr>
              <a:t>comparación </a:t>
            </a:r>
            <a:r>
              <a:rPr dirty="0" sz="1100">
                <a:latin typeface="Arial"/>
                <a:cs typeface="Arial"/>
              </a:rPr>
              <a:t>con </a:t>
            </a:r>
            <a:r>
              <a:rPr dirty="0" sz="1100" spc="-5">
                <a:latin typeface="Arial"/>
                <a:cs typeface="Arial"/>
              </a:rPr>
              <a:t>otros dispositivos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compensación, </a:t>
            </a:r>
            <a:r>
              <a:rPr dirty="0" sz="1100">
                <a:latin typeface="Arial"/>
                <a:cs typeface="Arial"/>
              </a:rPr>
              <a:t>son </a:t>
            </a:r>
            <a:r>
              <a:rPr dirty="0" sz="1100" spc="-5">
                <a:latin typeface="Arial"/>
                <a:cs typeface="Arial"/>
              </a:rPr>
              <a:t>las  siguientes: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Arial"/>
              <a:cs typeface="Arial"/>
            </a:endParaRPr>
          </a:p>
          <a:p>
            <a:pPr marL="317500" marR="25400" indent="-228600">
              <a:lnSpc>
                <a:spcPct val="136400"/>
              </a:lnSpc>
              <a:buSzPct val="90909"/>
              <a:buFont typeface="Symbol"/>
              <a:buChar char=""/>
              <a:tabLst>
                <a:tab pos="316865" algn="l"/>
                <a:tab pos="317500" algn="l"/>
              </a:tabLst>
            </a:pPr>
            <a:r>
              <a:rPr dirty="0" sz="1100" spc="-5">
                <a:latin typeface="Arial"/>
                <a:cs typeface="Arial"/>
              </a:rPr>
              <a:t>Regula la tensión </a:t>
            </a:r>
            <a:r>
              <a:rPr dirty="0" sz="1100">
                <a:latin typeface="Arial"/>
                <a:cs typeface="Arial"/>
              </a:rPr>
              <a:t>de forma </a:t>
            </a:r>
            <a:r>
              <a:rPr dirty="0" sz="1100" spc="-5">
                <a:latin typeface="Arial"/>
                <a:cs typeface="Arial"/>
              </a:rPr>
              <a:t>continua, sin los transitorios electromagnéticos asociados </a:t>
            </a:r>
            <a:r>
              <a:rPr dirty="0" sz="1100">
                <a:latin typeface="Arial"/>
                <a:cs typeface="Arial"/>
              </a:rPr>
              <a:t>a  </a:t>
            </a:r>
            <a:r>
              <a:rPr dirty="0" sz="1100" spc="-5">
                <a:latin typeface="Arial"/>
                <a:cs typeface="Arial"/>
              </a:rPr>
              <a:t>los </a:t>
            </a:r>
            <a:r>
              <a:rPr dirty="0" sz="1100">
                <a:latin typeface="Arial"/>
                <a:cs typeface="Arial"/>
              </a:rPr>
              <a:t>cambios de tomas de </a:t>
            </a:r>
            <a:r>
              <a:rPr dirty="0" sz="1100" spc="-5">
                <a:latin typeface="Arial"/>
                <a:cs typeface="Arial"/>
              </a:rPr>
              <a:t>otros tipos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dispositivos.</a:t>
            </a:r>
            <a:endParaRPr sz="1100">
              <a:latin typeface="Arial"/>
              <a:cs typeface="Arial"/>
            </a:endParaRPr>
          </a:p>
          <a:p>
            <a:pPr marL="317500" indent="-228600">
              <a:lnSpc>
                <a:spcPct val="100000"/>
              </a:lnSpc>
              <a:spcBef>
                <a:spcPts val="780"/>
              </a:spcBef>
              <a:buSzPct val="90909"/>
              <a:buFont typeface="Symbol"/>
              <a:buChar char=""/>
              <a:tabLst>
                <a:tab pos="316865" algn="l"/>
                <a:tab pos="317500" algn="l"/>
              </a:tabLst>
            </a:pPr>
            <a:r>
              <a:rPr dirty="0" sz="1100" spc="-5">
                <a:latin typeface="Arial"/>
                <a:cs typeface="Arial"/>
              </a:rPr>
              <a:t>No </a:t>
            </a:r>
            <a:r>
              <a:rPr dirty="0" sz="1100">
                <a:latin typeface="Arial"/>
                <a:cs typeface="Arial"/>
              </a:rPr>
              <a:t>introduce </a:t>
            </a:r>
            <a:r>
              <a:rPr dirty="0" sz="1100" spc="-5">
                <a:latin typeface="Arial"/>
                <a:cs typeface="Arial"/>
              </a:rPr>
              <a:t>armónicos </a:t>
            </a:r>
            <a:r>
              <a:rPr dirty="0" sz="1100">
                <a:latin typeface="Arial"/>
                <a:cs typeface="Arial"/>
              </a:rPr>
              <a:t>en </a:t>
            </a:r>
            <a:r>
              <a:rPr dirty="0" sz="1100" spc="-5">
                <a:latin typeface="Arial"/>
                <a:cs typeface="Arial"/>
              </a:rPr>
              <a:t>la red, </a:t>
            </a:r>
            <a:r>
              <a:rPr dirty="0" sz="1100">
                <a:latin typeface="Arial"/>
                <a:cs typeface="Arial"/>
              </a:rPr>
              <a:t>ni se </a:t>
            </a:r>
            <a:r>
              <a:rPr dirty="0" sz="1100" spc="-5">
                <a:latin typeface="Arial"/>
                <a:cs typeface="Arial"/>
              </a:rPr>
              <a:t>ve afectado </a:t>
            </a:r>
            <a:r>
              <a:rPr dirty="0" sz="1100">
                <a:latin typeface="Arial"/>
                <a:cs typeface="Arial"/>
              </a:rPr>
              <a:t>por</a:t>
            </a:r>
            <a:r>
              <a:rPr dirty="0" sz="1100" spc="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ellos.</a:t>
            </a:r>
            <a:endParaRPr sz="1100">
              <a:latin typeface="Arial"/>
              <a:cs typeface="Arial"/>
            </a:endParaRPr>
          </a:p>
          <a:p>
            <a:pPr algn="just" marL="317500" indent="-228600">
              <a:lnSpc>
                <a:spcPct val="100000"/>
              </a:lnSpc>
              <a:spcBef>
                <a:spcPts val="780"/>
              </a:spcBef>
              <a:buSzPct val="90909"/>
              <a:buFont typeface="Symbol"/>
              <a:buChar char=""/>
              <a:tabLst>
                <a:tab pos="317500" algn="l"/>
              </a:tabLst>
            </a:pPr>
            <a:r>
              <a:rPr dirty="0" sz="1100" spc="-5">
                <a:latin typeface="Arial"/>
                <a:cs typeface="Arial"/>
              </a:rPr>
              <a:t>No </a:t>
            </a:r>
            <a:r>
              <a:rPr dirty="0" sz="1100">
                <a:latin typeface="Arial"/>
                <a:cs typeface="Arial"/>
              </a:rPr>
              <a:t>causa </a:t>
            </a:r>
            <a:r>
              <a:rPr dirty="0" sz="1100" spc="-5">
                <a:latin typeface="Arial"/>
                <a:cs typeface="Arial"/>
              </a:rPr>
              <a:t>problemas </a:t>
            </a:r>
            <a:r>
              <a:rPr dirty="0" sz="1100">
                <a:latin typeface="Arial"/>
                <a:cs typeface="Arial"/>
              </a:rPr>
              <a:t>por </a:t>
            </a:r>
            <a:r>
              <a:rPr dirty="0" sz="1100" spc="-5">
                <a:latin typeface="Arial"/>
                <a:cs typeface="Arial"/>
              </a:rPr>
              <a:t>resonancia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eléctrica.</a:t>
            </a:r>
            <a:endParaRPr sz="1100">
              <a:latin typeface="Arial"/>
              <a:cs typeface="Arial"/>
            </a:endParaRPr>
          </a:p>
          <a:p>
            <a:pPr algn="just" marL="12700" marR="20955">
              <a:lnSpc>
                <a:spcPct val="136400"/>
              </a:lnSpc>
              <a:spcBef>
                <a:spcPts val="300"/>
              </a:spcBef>
            </a:pPr>
            <a:r>
              <a:rPr dirty="0" sz="1100" spc="-5">
                <a:latin typeface="Arial"/>
                <a:cs typeface="Arial"/>
              </a:rPr>
              <a:t>Otra característica particular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los compensadores síncronos </a:t>
            </a:r>
            <a:r>
              <a:rPr dirty="0" sz="1100">
                <a:latin typeface="Arial"/>
                <a:cs typeface="Arial"/>
              </a:rPr>
              <a:t>es que en caso de </a:t>
            </a:r>
            <a:r>
              <a:rPr dirty="0" sz="1100" spc="-5">
                <a:latin typeface="Arial"/>
                <a:cs typeface="Arial"/>
              </a:rPr>
              <a:t>caída </a:t>
            </a:r>
            <a:r>
              <a:rPr dirty="0" sz="1100">
                <a:latin typeface="Arial"/>
                <a:cs typeface="Arial"/>
              </a:rPr>
              <a:t>de  </a:t>
            </a:r>
            <a:r>
              <a:rPr dirty="0" sz="1100" spc="-5">
                <a:latin typeface="Arial"/>
                <a:cs typeface="Arial"/>
              </a:rPr>
              <a:t>tensión </a:t>
            </a:r>
            <a:r>
              <a:rPr dirty="0" sz="1100">
                <a:latin typeface="Arial"/>
                <a:cs typeface="Arial"/>
              </a:rPr>
              <a:t>por un fallo en </a:t>
            </a:r>
            <a:r>
              <a:rPr dirty="0" sz="1100" spc="-5">
                <a:latin typeface="Arial"/>
                <a:cs typeface="Arial"/>
              </a:rPr>
              <a:t>la </a:t>
            </a:r>
            <a:r>
              <a:rPr dirty="0" sz="1100">
                <a:latin typeface="Arial"/>
                <a:cs typeface="Arial"/>
              </a:rPr>
              <a:t>red son capaces de </a:t>
            </a:r>
            <a:r>
              <a:rPr dirty="0" sz="1100" spc="-5">
                <a:latin typeface="Arial"/>
                <a:cs typeface="Arial"/>
              </a:rPr>
              <a:t>proporcionar corriente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cortocircuito </a:t>
            </a:r>
            <a:r>
              <a:rPr dirty="0" sz="1100">
                <a:latin typeface="Arial"/>
                <a:cs typeface="Arial"/>
              </a:rPr>
              <a:t>durante  un tiempo </a:t>
            </a:r>
            <a:r>
              <a:rPr dirty="0" sz="1100" spc="-5">
                <a:latin typeface="Arial"/>
                <a:cs typeface="Arial"/>
              </a:rPr>
              <a:t>limitado, facilitando </a:t>
            </a:r>
            <a:r>
              <a:rPr dirty="0" sz="1100">
                <a:latin typeface="Arial"/>
                <a:cs typeface="Arial"/>
              </a:rPr>
              <a:t>el </a:t>
            </a:r>
            <a:r>
              <a:rPr dirty="0" sz="1100" spc="-5">
                <a:latin typeface="Arial"/>
                <a:cs typeface="Arial"/>
              </a:rPr>
              <a:t>ajuste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las protecciones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sobrecorriente.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2004" y="7681340"/>
            <a:ext cx="5758180" cy="1765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solidFill>
                  <a:srgbClr val="006FC0"/>
                </a:solidFill>
                <a:latin typeface="Arial"/>
                <a:cs typeface="Arial"/>
              </a:rPr>
              <a:t>Controladores </a:t>
            </a:r>
            <a:r>
              <a:rPr dirty="0" sz="1400" spc="-10" b="1">
                <a:solidFill>
                  <a:srgbClr val="006FC0"/>
                </a:solidFill>
                <a:latin typeface="Arial"/>
                <a:cs typeface="Arial"/>
              </a:rPr>
              <a:t>FACTS</a:t>
            </a:r>
            <a:endParaRPr sz="1400">
              <a:latin typeface="Arial"/>
              <a:cs typeface="Arial"/>
            </a:endParaRPr>
          </a:p>
          <a:p>
            <a:pPr algn="just" marL="12700" marR="5080">
              <a:lnSpc>
                <a:spcPct val="136400"/>
              </a:lnSpc>
              <a:spcBef>
                <a:spcPts val="1215"/>
              </a:spcBef>
            </a:pPr>
            <a:r>
              <a:rPr dirty="0" sz="1100">
                <a:latin typeface="Arial"/>
                <a:cs typeface="Arial"/>
              </a:rPr>
              <a:t>Los </a:t>
            </a:r>
            <a:r>
              <a:rPr dirty="0" sz="1100" spc="-5">
                <a:latin typeface="Arial"/>
                <a:cs typeface="Arial"/>
              </a:rPr>
              <a:t>equipos </a:t>
            </a:r>
            <a:r>
              <a:rPr dirty="0" sz="1100">
                <a:latin typeface="Arial"/>
                <a:cs typeface="Arial"/>
              </a:rPr>
              <a:t>basados en </a:t>
            </a:r>
            <a:r>
              <a:rPr dirty="0" sz="1100" spc="-5">
                <a:latin typeface="Arial"/>
                <a:cs typeface="Arial"/>
              </a:rPr>
              <a:t>la electrónica </a:t>
            </a:r>
            <a:r>
              <a:rPr dirty="0" sz="1100" spc="-1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potencia, </a:t>
            </a:r>
            <a:r>
              <a:rPr dirty="0" sz="1100">
                <a:latin typeface="Arial"/>
                <a:cs typeface="Arial"/>
              </a:rPr>
              <a:t>generalmente </a:t>
            </a:r>
            <a:r>
              <a:rPr dirty="0" sz="1100" spc="-5">
                <a:latin typeface="Arial"/>
                <a:cs typeface="Arial"/>
              </a:rPr>
              <a:t>denominados  controladores </a:t>
            </a:r>
            <a:r>
              <a:rPr dirty="0" sz="1100">
                <a:latin typeface="Arial"/>
                <a:cs typeface="Arial"/>
              </a:rPr>
              <a:t>o </a:t>
            </a:r>
            <a:r>
              <a:rPr dirty="0" sz="1100" spc="-5">
                <a:latin typeface="Arial"/>
                <a:cs typeface="Arial"/>
              </a:rPr>
              <a:t>dispositivos FACTS, </a:t>
            </a:r>
            <a:r>
              <a:rPr dirty="0" sz="1100">
                <a:latin typeface="Arial"/>
                <a:cs typeface="Arial"/>
              </a:rPr>
              <a:t>se pueden </a:t>
            </a:r>
            <a:r>
              <a:rPr dirty="0" sz="1100" spc="-5">
                <a:latin typeface="Arial"/>
                <a:cs typeface="Arial"/>
              </a:rPr>
              <a:t>utilizar </a:t>
            </a:r>
            <a:r>
              <a:rPr dirty="0" sz="1100">
                <a:latin typeface="Arial"/>
                <a:cs typeface="Arial"/>
              </a:rPr>
              <a:t>para el </a:t>
            </a:r>
            <a:r>
              <a:rPr dirty="0" sz="1100" spc="-5">
                <a:latin typeface="Arial"/>
                <a:cs typeface="Arial"/>
              </a:rPr>
              <a:t>control rápido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tensión </a:t>
            </a:r>
            <a:r>
              <a:rPr dirty="0" sz="1100">
                <a:latin typeface="Arial"/>
                <a:cs typeface="Arial"/>
              </a:rPr>
              <a:t>y  </a:t>
            </a:r>
            <a:r>
              <a:rPr dirty="0" sz="1100" spc="-5">
                <a:latin typeface="Arial"/>
                <a:cs typeface="Arial"/>
              </a:rPr>
              <a:t>potencia reactiva. </a:t>
            </a:r>
            <a:r>
              <a:rPr dirty="0" sz="1100">
                <a:latin typeface="Arial"/>
                <a:cs typeface="Arial"/>
              </a:rPr>
              <a:t>Los primeros </a:t>
            </a:r>
            <a:r>
              <a:rPr dirty="0" sz="1100" spc="-5">
                <a:latin typeface="Arial"/>
                <a:cs typeface="Arial"/>
              </a:rPr>
              <a:t>dispositivos introducidos </a:t>
            </a:r>
            <a:r>
              <a:rPr dirty="0" sz="1100">
                <a:latin typeface="Arial"/>
                <a:cs typeface="Arial"/>
              </a:rPr>
              <a:t>se basaban en </a:t>
            </a:r>
            <a:r>
              <a:rPr dirty="0" sz="1100" spc="-5">
                <a:latin typeface="Arial"/>
                <a:cs typeface="Arial"/>
              </a:rPr>
              <a:t>tiristores como  </a:t>
            </a:r>
            <a:r>
              <a:rPr dirty="0" sz="1100">
                <a:latin typeface="Arial"/>
                <a:cs typeface="Arial"/>
              </a:rPr>
              <a:t>elementos </a:t>
            </a:r>
            <a:r>
              <a:rPr dirty="0" sz="1100" spc="-5">
                <a:latin typeface="Arial"/>
                <a:cs typeface="Arial"/>
              </a:rPr>
              <a:t>activos, </a:t>
            </a:r>
            <a:r>
              <a:rPr dirty="0" sz="1100">
                <a:latin typeface="Arial"/>
                <a:cs typeface="Arial"/>
              </a:rPr>
              <a:t>pero más </a:t>
            </a:r>
            <a:r>
              <a:rPr dirty="0" sz="1100" spc="-5">
                <a:latin typeface="Arial"/>
                <a:cs typeface="Arial"/>
              </a:rPr>
              <a:t>recientemente </a:t>
            </a:r>
            <a:r>
              <a:rPr dirty="0" sz="1100">
                <a:latin typeface="Arial"/>
                <a:cs typeface="Arial"/>
              </a:rPr>
              <a:t>se han </a:t>
            </a:r>
            <a:r>
              <a:rPr dirty="0" sz="1100" spc="-5">
                <a:latin typeface="Arial"/>
                <a:cs typeface="Arial"/>
              </a:rPr>
              <a:t>introducido dispositivos </a:t>
            </a:r>
            <a:r>
              <a:rPr dirty="0" sz="1100">
                <a:latin typeface="Arial"/>
                <a:cs typeface="Arial"/>
              </a:rPr>
              <a:t>que </a:t>
            </a:r>
            <a:r>
              <a:rPr dirty="0" sz="1100" spc="-5">
                <a:latin typeface="Arial"/>
                <a:cs typeface="Arial"/>
              </a:rPr>
              <a:t>utilizan  convertidores </a:t>
            </a:r>
            <a:r>
              <a:rPr dirty="0" sz="1100">
                <a:latin typeface="Arial"/>
                <a:cs typeface="Arial"/>
              </a:rPr>
              <a:t>de fuente de </a:t>
            </a:r>
            <a:r>
              <a:rPr dirty="0" sz="1100" spc="-5">
                <a:latin typeface="Arial"/>
                <a:cs typeface="Arial"/>
              </a:rPr>
              <a:t>tensión; </a:t>
            </a:r>
            <a:r>
              <a:rPr dirty="0" sz="1100">
                <a:latin typeface="Arial"/>
                <a:cs typeface="Arial"/>
              </a:rPr>
              <a:t>con este </a:t>
            </a:r>
            <a:r>
              <a:rPr dirty="0" sz="1100" spc="-5">
                <a:latin typeface="Arial"/>
                <a:cs typeface="Arial"/>
              </a:rPr>
              <a:t>último, </a:t>
            </a:r>
            <a:r>
              <a:rPr dirty="0" sz="1100" spc="-10">
                <a:latin typeface="Arial"/>
                <a:cs typeface="Arial"/>
              </a:rPr>
              <a:t>se </a:t>
            </a:r>
            <a:r>
              <a:rPr dirty="0" sz="1100">
                <a:latin typeface="Arial"/>
                <a:cs typeface="Arial"/>
              </a:rPr>
              <a:t>puede </a:t>
            </a:r>
            <a:r>
              <a:rPr dirty="0" sz="1100" spc="-5">
                <a:latin typeface="Arial"/>
                <a:cs typeface="Arial"/>
              </a:rPr>
              <a:t>lograr </a:t>
            </a:r>
            <a:r>
              <a:rPr dirty="0" sz="1100">
                <a:latin typeface="Arial"/>
                <a:cs typeface="Arial"/>
              </a:rPr>
              <a:t>un </a:t>
            </a:r>
            <a:r>
              <a:rPr dirty="0" sz="1100" spc="-5">
                <a:latin typeface="Arial"/>
                <a:cs typeface="Arial"/>
              </a:rPr>
              <a:t>control más rápido </a:t>
            </a:r>
            <a:r>
              <a:rPr dirty="0" sz="1100">
                <a:latin typeface="Arial"/>
                <a:cs typeface="Arial"/>
              </a:rPr>
              <a:t>y  </a:t>
            </a:r>
            <a:r>
              <a:rPr dirty="0" sz="1100" spc="-5">
                <a:latin typeface="Arial"/>
                <a:cs typeface="Arial"/>
              </a:rPr>
              <a:t>potente.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64630" y="427735"/>
            <a:ext cx="9652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rlito"/>
                <a:cs typeface="Carlito"/>
              </a:rPr>
              <a:t>5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1280515"/>
            <a:ext cx="5759450" cy="37890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36400"/>
              </a:lnSpc>
              <a:spcBef>
                <a:spcPts val="95"/>
              </a:spcBef>
            </a:pPr>
            <a:r>
              <a:rPr dirty="0" sz="1100">
                <a:latin typeface="Arial"/>
                <a:cs typeface="Arial"/>
              </a:rPr>
              <a:t>Los </a:t>
            </a:r>
            <a:r>
              <a:rPr dirty="0" sz="1100" spc="-5">
                <a:latin typeface="Arial"/>
                <a:cs typeface="Arial"/>
              </a:rPr>
              <a:t>dispositivos FACTS utilizados </a:t>
            </a:r>
            <a:r>
              <a:rPr dirty="0" sz="1100">
                <a:latin typeface="Arial"/>
                <a:cs typeface="Arial"/>
              </a:rPr>
              <a:t>para el </a:t>
            </a:r>
            <a:r>
              <a:rPr dirty="0" sz="1100" spc="-5">
                <a:latin typeface="Arial"/>
                <a:cs typeface="Arial"/>
              </a:rPr>
              <a:t>control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tensión están conectados </a:t>
            </a:r>
            <a:r>
              <a:rPr dirty="0" sz="1100">
                <a:latin typeface="Arial"/>
                <a:cs typeface="Arial"/>
              </a:rPr>
              <a:t>en </a:t>
            </a:r>
            <a:r>
              <a:rPr dirty="0" sz="1100" spc="-5">
                <a:latin typeface="Arial"/>
                <a:cs typeface="Arial"/>
              </a:rPr>
              <a:t>derivación.  </a:t>
            </a:r>
            <a:r>
              <a:rPr dirty="0" sz="1100">
                <a:latin typeface="Arial"/>
                <a:cs typeface="Arial"/>
              </a:rPr>
              <a:t>Aquí se </a:t>
            </a:r>
            <a:r>
              <a:rPr dirty="0" sz="1100" spc="-5">
                <a:latin typeface="Arial"/>
                <a:cs typeface="Arial"/>
              </a:rPr>
              <a:t>analizan </a:t>
            </a:r>
            <a:r>
              <a:rPr dirty="0" sz="1100">
                <a:latin typeface="Arial"/>
                <a:cs typeface="Arial"/>
              </a:rPr>
              <a:t>dos </a:t>
            </a:r>
            <a:r>
              <a:rPr dirty="0" sz="1100" spc="-10">
                <a:latin typeface="Arial"/>
                <a:cs typeface="Arial"/>
              </a:rPr>
              <a:t>de </a:t>
            </a:r>
            <a:r>
              <a:rPr dirty="0" sz="1100">
                <a:latin typeface="Arial"/>
                <a:cs typeface="Arial"/>
              </a:rPr>
              <a:t>estos </a:t>
            </a:r>
            <a:r>
              <a:rPr dirty="0" sz="1100" spc="-5">
                <a:latin typeface="Arial"/>
                <a:cs typeface="Arial"/>
              </a:rPr>
              <a:t>dispositivos: </a:t>
            </a:r>
            <a:r>
              <a:rPr dirty="0" sz="1100">
                <a:latin typeface="Arial"/>
                <a:cs typeface="Arial"/>
              </a:rPr>
              <a:t>el </a:t>
            </a:r>
            <a:r>
              <a:rPr dirty="0" sz="1100" spc="-5">
                <a:latin typeface="Arial"/>
                <a:cs typeface="Arial"/>
              </a:rPr>
              <a:t>compensador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VAR estático (SVC) </a:t>
            </a:r>
            <a:r>
              <a:rPr dirty="0" sz="1100">
                <a:latin typeface="Arial"/>
                <a:cs typeface="Arial"/>
              </a:rPr>
              <a:t>y el  </a:t>
            </a:r>
            <a:r>
              <a:rPr dirty="0" sz="1100" spc="-5">
                <a:latin typeface="Arial"/>
                <a:cs typeface="Arial"/>
              </a:rPr>
              <a:t>COMpensador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sincrónico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STATic</a:t>
            </a:r>
            <a:r>
              <a:rPr dirty="0" sz="1100" spc="-7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(STATCOM).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El</a:t>
            </a:r>
            <a:r>
              <a:rPr dirty="0" sz="1100" spc="-7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SVC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puede</a:t>
            </a:r>
            <a:r>
              <a:rPr dirty="0" sz="1100" spc="-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ser</a:t>
            </a:r>
            <a:r>
              <a:rPr dirty="0" sz="1100" spc="-7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sin</a:t>
            </a:r>
            <a:r>
              <a:rPr dirty="0" sz="1100" spc="-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y</a:t>
            </a:r>
            <a:r>
              <a:rPr dirty="0" sz="1100" spc="-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con</a:t>
            </a:r>
            <a:r>
              <a:rPr dirty="0" sz="1100" spc="-7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tiristores,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mientras  </a:t>
            </a:r>
            <a:r>
              <a:rPr dirty="0" sz="1100">
                <a:latin typeface="Arial"/>
                <a:cs typeface="Arial"/>
              </a:rPr>
              <a:t>que el </a:t>
            </a:r>
            <a:r>
              <a:rPr dirty="0" sz="1100" spc="-5">
                <a:latin typeface="Arial"/>
                <a:cs typeface="Arial"/>
              </a:rPr>
              <a:t>STATCOM </a:t>
            </a:r>
            <a:r>
              <a:rPr dirty="0" sz="1100">
                <a:latin typeface="Arial"/>
                <a:cs typeface="Arial"/>
              </a:rPr>
              <a:t>se </a:t>
            </a:r>
            <a:r>
              <a:rPr dirty="0" sz="1100" spc="-5">
                <a:latin typeface="Arial"/>
                <a:cs typeface="Arial"/>
              </a:rPr>
              <a:t>basa </a:t>
            </a:r>
            <a:r>
              <a:rPr dirty="0" sz="1100">
                <a:latin typeface="Arial"/>
                <a:cs typeface="Arial"/>
              </a:rPr>
              <a:t>en un </a:t>
            </a:r>
            <a:r>
              <a:rPr dirty="0" sz="1100" spc="-5">
                <a:latin typeface="Arial"/>
                <a:cs typeface="Arial"/>
              </a:rPr>
              <a:t>convertidor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fuente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tensión.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>
              <a:latin typeface="Arial"/>
              <a:cs typeface="Arial"/>
            </a:endParaRPr>
          </a:p>
          <a:p>
            <a:pPr algn="just" marL="12700" marR="5080">
              <a:lnSpc>
                <a:spcPct val="136400"/>
              </a:lnSpc>
            </a:pPr>
            <a:r>
              <a:rPr dirty="0" sz="1100" spc="-5">
                <a:latin typeface="Arial"/>
                <a:cs typeface="Arial"/>
              </a:rPr>
              <a:t>También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existen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dispositivos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FACTS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conectados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en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serie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que,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en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principio,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se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pueden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utilizar  </a:t>
            </a:r>
            <a:r>
              <a:rPr dirty="0" sz="1100">
                <a:latin typeface="Arial"/>
                <a:cs typeface="Arial"/>
              </a:rPr>
              <a:t>para el </a:t>
            </a:r>
            <a:r>
              <a:rPr dirty="0" sz="1100" spc="-5">
                <a:latin typeface="Arial"/>
                <a:cs typeface="Arial"/>
              </a:rPr>
              <a:t>control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tensión, pero </a:t>
            </a:r>
            <a:r>
              <a:rPr dirty="0" sz="1100">
                <a:latin typeface="Arial"/>
                <a:cs typeface="Arial"/>
              </a:rPr>
              <a:t>la </a:t>
            </a:r>
            <a:r>
              <a:rPr dirty="0" sz="1100" spc="-5">
                <a:latin typeface="Arial"/>
                <a:cs typeface="Arial"/>
              </a:rPr>
              <a:t>razón principal </a:t>
            </a:r>
            <a:r>
              <a:rPr dirty="0" sz="1100">
                <a:latin typeface="Arial"/>
                <a:cs typeface="Arial"/>
              </a:rPr>
              <a:t>para </a:t>
            </a:r>
            <a:r>
              <a:rPr dirty="0" sz="1100" spc="-5">
                <a:latin typeface="Arial"/>
                <a:cs typeface="Arial"/>
              </a:rPr>
              <a:t>instalar estos dispositivos </a:t>
            </a:r>
            <a:r>
              <a:rPr dirty="0" sz="1100">
                <a:latin typeface="Arial"/>
                <a:cs typeface="Arial"/>
              </a:rPr>
              <a:t>es </a:t>
            </a:r>
            <a:r>
              <a:rPr dirty="0" sz="1100" spc="-5">
                <a:latin typeface="Arial"/>
                <a:cs typeface="Arial"/>
              </a:rPr>
              <a:t>controlar  la potencia activa, </a:t>
            </a:r>
            <a:r>
              <a:rPr dirty="0" sz="1100">
                <a:latin typeface="Arial"/>
                <a:cs typeface="Arial"/>
              </a:rPr>
              <a:t>que </a:t>
            </a:r>
            <a:r>
              <a:rPr dirty="0" sz="1100" spc="-5">
                <a:latin typeface="Arial"/>
                <a:cs typeface="Arial"/>
              </a:rPr>
              <a:t>indirectamente influye </a:t>
            </a:r>
            <a:r>
              <a:rPr dirty="0" sz="1100">
                <a:latin typeface="Arial"/>
                <a:cs typeface="Arial"/>
              </a:rPr>
              <a:t>en </a:t>
            </a:r>
            <a:r>
              <a:rPr dirty="0" sz="1100" spc="-5">
                <a:latin typeface="Arial"/>
                <a:cs typeface="Arial"/>
              </a:rPr>
              <a:t>las </a:t>
            </a:r>
            <a:r>
              <a:rPr dirty="0" sz="1100">
                <a:latin typeface="Arial"/>
                <a:cs typeface="Arial"/>
              </a:rPr>
              <a:t>tensiones. </a:t>
            </a:r>
            <a:r>
              <a:rPr dirty="0" sz="1100" spc="-5">
                <a:latin typeface="Arial"/>
                <a:cs typeface="Arial"/>
              </a:rPr>
              <a:t>Entre estos dispositivos, </a:t>
            </a:r>
            <a:r>
              <a:rPr dirty="0" sz="1100">
                <a:latin typeface="Arial"/>
                <a:cs typeface="Arial"/>
              </a:rPr>
              <a:t>el  </a:t>
            </a:r>
            <a:r>
              <a:rPr dirty="0" sz="1100" spc="-5">
                <a:latin typeface="Arial"/>
                <a:cs typeface="Arial"/>
              </a:rPr>
              <a:t>controlador </a:t>
            </a:r>
            <a:r>
              <a:rPr dirty="0" sz="1100">
                <a:latin typeface="Arial"/>
                <a:cs typeface="Arial"/>
              </a:rPr>
              <a:t>de flujo de </a:t>
            </a:r>
            <a:r>
              <a:rPr dirty="0" sz="1100" spc="-5">
                <a:latin typeface="Arial"/>
                <a:cs typeface="Arial"/>
              </a:rPr>
              <a:t>potencia unificado (UPFC) está equipado </a:t>
            </a:r>
            <a:r>
              <a:rPr dirty="0" sz="1100">
                <a:latin typeface="Arial"/>
                <a:cs typeface="Arial"/>
              </a:rPr>
              <a:t>con una parte de </a:t>
            </a:r>
            <a:r>
              <a:rPr dirty="0" sz="1100" spc="-5">
                <a:latin typeface="Arial"/>
                <a:cs typeface="Arial"/>
              </a:rPr>
              <a:t>derivación  </a:t>
            </a:r>
            <a:r>
              <a:rPr dirty="0" sz="1100">
                <a:latin typeface="Arial"/>
                <a:cs typeface="Arial"/>
              </a:rPr>
              <a:t>para </a:t>
            </a:r>
            <a:r>
              <a:rPr dirty="0" sz="1100" spc="-5">
                <a:latin typeface="Arial"/>
                <a:cs typeface="Arial"/>
              </a:rPr>
              <a:t>control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tensión, </a:t>
            </a:r>
            <a:r>
              <a:rPr dirty="0" sz="1100">
                <a:latin typeface="Arial"/>
                <a:cs typeface="Arial"/>
              </a:rPr>
              <a:t>que </a:t>
            </a:r>
            <a:r>
              <a:rPr dirty="0" sz="1100" spc="-5">
                <a:latin typeface="Arial"/>
                <a:cs typeface="Arial"/>
              </a:rPr>
              <a:t>básicamente opera </a:t>
            </a:r>
            <a:r>
              <a:rPr dirty="0" sz="1100">
                <a:latin typeface="Arial"/>
                <a:cs typeface="Arial"/>
              </a:rPr>
              <a:t>como un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STATCOM.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05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</a:pPr>
            <a:r>
              <a:rPr dirty="0" u="sng" sz="1450" spc="-60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Compensadores estáticos </a:t>
            </a:r>
            <a:r>
              <a:rPr dirty="0" u="sng" sz="1450" spc="-55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(SVCs) </a:t>
            </a:r>
            <a:r>
              <a:rPr dirty="0" u="sng" sz="1450" spc="-45" b="1" i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sin</a:t>
            </a:r>
            <a:r>
              <a:rPr dirty="0" u="sng" sz="1450" spc="-290" b="1" i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450" spc="-60" b="1" i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tiristores</a:t>
            </a:r>
            <a:endParaRPr sz="1450">
              <a:latin typeface="Arial"/>
              <a:cs typeface="Arial"/>
            </a:endParaRPr>
          </a:p>
          <a:p>
            <a:pPr algn="just" marL="12700" marR="6350">
              <a:lnSpc>
                <a:spcPct val="136400"/>
              </a:lnSpc>
              <a:spcBef>
                <a:spcPts val="254"/>
              </a:spcBef>
            </a:pPr>
            <a:r>
              <a:rPr dirty="0" sz="1100">
                <a:latin typeface="Arial"/>
                <a:cs typeface="Arial"/>
              </a:rPr>
              <a:t>Los </a:t>
            </a:r>
            <a:r>
              <a:rPr dirty="0" sz="1100" spc="-5">
                <a:latin typeface="Arial"/>
                <a:cs typeface="Arial"/>
              </a:rPr>
              <a:t>compensadores estáticos </a:t>
            </a:r>
            <a:r>
              <a:rPr dirty="0" sz="1100">
                <a:latin typeface="Arial"/>
                <a:cs typeface="Arial"/>
              </a:rPr>
              <a:t>son </a:t>
            </a:r>
            <a:r>
              <a:rPr dirty="0" sz="1100" spc="-5">
                <a:latin typeface="Arial"/>
                <a:cs typeface="Arial"/>
              </a:rPr>
              <a:t>dispositivos conectados </a:t>
            </a:r>
            <a:r>
              <a:rPr dirty="0" sz="1100">
                <a:latin typeface="Arial"/>
                <a:cs typeface="Arial"/>
              </a:rPr>
              <a:t>en </a:t>
            </a:r>
            <a:r>
              <a:rPr dirty="0" sz="1100" spc="-5">
                <a:latin typeface="Arial"/>
                <a:cs typeface="Arial"/>
              </a:rPr>
              <a:t>paralelo </a:t>
            </a:r>
            <a:r>
              <a:rPr dirty="0" sz="1100">
                <a:latin typeface="Arial"/>
                <a:cs typeface="Arial"/>
              </a:rPr>
              <a:t>en </a:t>
            </a:r>
            <a:r>
              <a:rPr dirty="0" sz="1100" spc="-10">
                <a:latin typeface="Arial"/>
                <a:cs typeface="Arial"/>
              </a:rPr>
              <a:t>la </a:t>
            </a:r>
            <a:r>
              <a:rPr dirty="0" sz="1100">
                <a:latin typeface="Arial"/>
                <a:cs typeface="Arial"/>
              </a:rPr>
              <a:t>red </a:t>
            </a:r>
            <a:r>
              <a:rPr dirty="0" sz="1100" spc="-5">
                <a:latin typeface="Arial"/>
                <a:cs typeface="Arial"/>
              </a:rPr>
              <a:t>eléctrica</a:t>
            </a:r>
            <a:r>
              <a:rPr dirty="0" sz="1100" spc="-1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que  a </a:t>
            </a:r>
            <a:r>
              <a:rPr dirty="0" sz="1100" spc="-5">
                <a:latin typeface="Arial"/>
                <a:cs typeface="Arial"/>
              </a:rPr>
              <a:t>través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semiconductores controlados generan </a:t>
            </a:r>
            <a:r>
              <a:rPr dirty="0" sz="1100">
                <a:latin typeface="Arial"/>
                <a:cs typeface="Arial"/>
              </a:rPr>
              <a:t>o </a:t>
            </a:r>
            <a:r>
              <a:rPr dirty="0" sz="1100" spc="-5">
                <a:latin typeface="Arial"/>
                <a:cs typeface="Arial"/>
              </a:rPr>
              <a:t>absorben potencia reactiva. El  adjetivo estático </a:t>
            </a:r>
            <a:r>
              <a:rPr dirty="0" sz="1100">
                <a:latin typeface="Arial"/>
                <a:cs typeface="Arial"/>
              </a:rPr>
              <a:t>hace </a:t>
            </a:r>
            <a:r>
              <a:rPr dirty="0" sz="1100" spc="-5">
                <a:latin typeface="Arial"/>
                <a:cs typeface="Arial"/>
              </a:rPr>
              <a:t>referencia </a:t>
            </a:r>
            <a:r>
              <a:rPr dirty="0" sz="1100">
                <a:latin typeface="Arial"/>
                <a:cs typeface="Arial"/>
              </a:rPr>
              <a:t>a que no </a:t>
            </a:r>
            <a:r>
              <a:rPr dirty="0" sz="1100" spc="-5">
                <a:latin typeface="Arial"/>
                <a:cs typeface="Arial"/>
              </a:rPr>
              <a:t>poseen </a:t>
            </a:r>
            <a:r>
              <a:rPr dirty="0" sz="1100">
                <a:latin typeface="Arial"/>
                <a:cs typeface="Arial"/>
              </a:rPr>
              <a:t>ninguna </a:t>
            </a:r>
            <a:r>
              <a:rPr dirty="0" sz="1100" spc="-5">
                <a:latin typeface="Arial"/>
                <a:cs typeface="Arial"/>
              </a:rPr>
              <a:t>parte móvil, </a:t>
            </a:r>
            <a:r>
              <a:rPr dirty="0" sz="1100" spc="-10">
                <a:latin typeface="Arial"/>
                <a:cs typeface="Arial"/>
              </a:rPr>
              <a:t>al </a:t>
            </a:r>
            <a:r>
              <a:rPr dirty="0" sz="1100" spc="-5">
                <a:latin typeface="Arial"/>
                <a:cs typeface="Arial"/>
              </a:rPr>
              <a:t>contrario </a:t>
            </a:r>
            <a:r>
              <a:rPr dirty="0" sz="1100">
                <a:latin typeface="Arial"/>
                <a:cs typeface="Arial"/>
              </a:rPr>
              <a:t>que </a:t>
            </a:r>
            <a:r>
              <a:rPr dirty="0" sz="1100" spc="-5">
                <a:latin typeface="Arial"/>
                <a:cs typeface="Arial"/>
              </a:rPr>
              <a:t>los  compensadores síncronos. </a:t>
            </a:r>
            <a:r>
              <a:rPr dirty="0" sz="1100">
                <a:latin typeface="Arial"/>
                <a:cs typeface="Arial"/>
              </a:rPr>
              <a:t>La </a:t>
            </a:r>
            <a:r>
              <a:rPr dirty="0" sz="1100" spc="-5">
                <a:latin typeface="Arial"/>
                <a:cs typeface="Arial"/>
              </a:rPr>
              <a:t>explicación del funcionamiento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10">
                <a:latin typeface="Arial"/>
                <a:cs typeface="Arial"/>
              </a:rPr>
              <a:t>los </a:t>
            </a:r>
            <a:r>
              <a:rPr dirty="0" sz="1100" spc="-5">
                <a:latin typeface="Arial"/>
                <a:cs typeface="Arial"/>
              </a:rPr>
              <a:t>compensadores  </a:t>
            </a:r>
            <a:r>
              <a:rPr dirty="0" sz="1100">
                <a:latin typeface="Arial"/>
                <a:cs typeface="Arial"/>
              </a:rPr>
              <a:t>estáticos en </a:t>
            </a:r>
            <a:r>
              <a:rPr dirty="0" sz="1100" spc="-5">
                <a:latin typeface="Arial"/>
                <a:cs typeface="Arial"/>
              </a:rPr>
              <a:t>esta seccción, </a:t>
            </a:r>
            <a:r>
              <a:rPr dirty="0" sz="1100">
                <a:latin typeface="Arial"/>
                <a:cs typeface="Arial"/>
              </a:rPr>
              <a:t>así como </a:t>
            </a:r>
            <a:r>
              <a:rPr dirty="0" sz="1100" spc="-5">
                <a:latin typeface="Arial"/>
                <a:cs typeface="Arial"/>
              </a:rPr>
              <a:t>las figuras utilizadas, provienen del libro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8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Kundur.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2004" y="6221402"/>
            <a:ext cx="5776595" cy="2382520"/>
          </a:xfrm>
          <a:prstGeom prst="rect">
            <a:avLst/>
          </a:prstGeom>
        </p:spPr>
        <p:txBody>
          <a:bodyPr wrap="square" lIns="0" tIns="134620" rIns="0" bIns="0" rtlCol="0" vert="horz">
            <a:spAutoFit/>
          </a:bodyPr>
          <a:lstStyle/>
          <a:p>
            <a:pPr marL="911225">
              <a:lnSpc>
                <a:spcPct val="100000"/>
              </a:lnSpc>
              <a:spcBef>
                <a:spcPts val="1060"/>
              </a:spcBef>
              <a:tabLst>
                <a:tab pos="5763260" algn="l"/>
              </a:tabLst>
            </a:pPr>
            <a:r>
              <a:rPr dirty="0" u="sng" sz="1450" spc="-55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Fundamento</a:t>
            </a:r>
            <a:r>
              <a:rPr dirty="0" u="sng" sz="1450" spc="-135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450" spc="-30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de</a:t>
            </a:r>
            <a:r>
              <a:rPr dirty="0" u="sng" sz="1450" spc="-125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450" spc="-30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un</a:t>
            </a:r>
            <a:r>
              <a:rPr dirty="0" u="sng" sz="1450" spc="-135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450" spc="-55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sistema</a:t>
            </a:r>
            <a:r>
              <a:rPr dirty="0" u="sng" sz="1450" spc="-120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450" spc="-30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de</a:t>
            </a:r>
            <a:r>
              <a:rPr dirty="0" u="sng" sz="1450" spc="-125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450" spc="-60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compensación</a:t>
            </a:r>
            <a:r>
              <a:rPr dirty="0" u="sng" sz="1450" spc="-120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450" spc="-60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estático	</a:t>
            </a:r>
            <a:endParaRPr sz="1450">
              <a:latin typeface="Arial"/>
              <a:cs typeface="Arial"/>
            </a:endParaRPr>
          </a:p>
          <a:p>
            <a:pPr algn="just" marL="12700" marR="23495">
              <a:lnSpc>
                <a:spcPct val="136400"/>
              </a:lnSpc>
              <a:spcBef>
                <a:spcPts val="254"/>
              </a:spcBef>
            </a:pPr>
            <a:r>
              <a:rPr dirty="0" sz="1100" spc="-5">
                <a:latin typeface="Arial"/>
                <a:cs typeface="Arial"/>
              </a:rPr>
              <a:t>Desde </a:t>
            </a:r>
            <a:r>
              <a:rPr dirty="0" sz="1100">
                <a:latin typeface="Arial"/>
                <a:cs typeface="Arial"/>
              </a:rPr>
              <a:t>el punto de </a:t>
            </a:r>
            <a:r>
              <a:rPr dirty="0" sz="1100" spc="-5">
                <a:latin typeface="Arial"/>
                <a:cs typeface="Arial"/>
              </a:rPr>
              <a:t>vista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 </a:t>
            </a:r>
            <a:r>
              <a:rPr dirty="0" sz="1100">
                <a:latin typeface="Arial"/>
                <a:cs typeface="Arial"/>
              </a:rPr>
              <a:t>operación </a:t>
            </a:r>
            <a:r>
              <a:rPr dirty="0" sz="1100" spc="-5">
                <a:latin typeface="Arial"/>
                <a:cs typeface="Arial"/>
              </a:rPr>
              <a:t>del sistema eléctrico, </a:t>
            </a:r>
            <a:r>
              <a:rPr dirty="0" sz="1100">
                <a:latin typeface="Arial"/>
                <a:cs typeface="Arial"/>
              </a:rPr>
              <a:t>un </a:t>
            </a:r>
            <a:r>
              <a:rPr dirty="0" sz="1100" spc="-5">
                <a:latin typeface="Arial"/>
                <a:cs typeface="Arial"/>
              </a:rPr>
              <a:t>sistema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compensación  </a:t>
            </a:r>
            <a:r>
              <a:rPr dirty="0" sz="1100">
                <a:latin typeface="Arial"/>
                <a:cs typeface="Arial"/>
              </a:rPr>
              <a:t>estático </a:t>
            </a:r>
            <a:r>
              <a:rPr dirty="0" sz="1100" spc="-5">
                <a:latin typeface="Arial"/>
                <a:cs typeface="Arial"/>
              </a:rPr>
              <a:t>consiste </a:t>
            </a:r>
            <a:r>
              <a:rPr dirty="0" sz="1100">
                <a:latin typeface="Arial"/>
                <a:cs typeface="Arial"/>
              </a:rPr>
              <a:t>en un </a:t>
            </a:r>
            <a:r>
              <a:rPr dirty="0" sz="1100" spc="-5">
                <a:latin typeface="Arial"/>
                <a:cs typeface="Arial"/>
              </a:rPr>
              <a:t>condensador </a:t>
            </a:r>
            <a:r>
              <a:rPr dirty="0" sz="1100">
                <a:latin typeface="Arial"/>
                <a:cs typeface="Arial"/>
              </a:rPr>
              <a:t>y una bobina en </a:t>
            </a:r>
            <a:r>
              <a:rPr dirty="0" sz="1100" spc="-5">
                <a:latin typeface="Arial"/>
                <a:cs typeface="Arial"/>
              </a:rPr>
              <a:t>paralelo, regulables, cuya </a:t>
            </a:r>
            <a:r>
              <a:rPr dirty="0" sz="1100">
                <a:latin typeface="Arial"/>
                <a:cs typeface="Arial"/>
              </a:rPr>
              <a:t>capacidad e  </a:t>
            </a:r>
            <a:r>
              <a:rPr dirty="0" sz="1100" spc="-5">
                <a:latin typeface="Arial"/>
                <a:cs typeface="Arial"/>
              </a:rPr>
              <a:t>inductancia </a:t>
            </a:r>
            <a:r>
              <a:rPr dirty="0" sz="1100">
                <a:latin typeface="Arial"/>
                <a:cs typeface="Arial"/>
              </a:rPr>
              <a:t>puede </a:t>
            </a:r>
            <a:r>
              <a:rPr dirty="0" sz="1100" spc="-5">
                <a:latin typeface="Arial"/>
                <a:cs typeface="Arial"/>
              </a:rPr>
              <a:t>ajustarse </a:t>
            </a:r>
            <a:r>
              <a:rPr dirty="0" sz="1100">
                <a:latin typeface="Arial"/>
                <a:cs typeface="Arial"/>
              </a:rPr>
              <a:t>para </a:t>
            </a:r>
            <a:r>
              <a:rPr dirty="0" sz="1100" spc="-5">
                <a:latin typeface="Arial"/>
                <a:cs typeface="Arial"/>
              </a:rPr>
              <a:t>controlar la tensión </a:t>
            </a:r>
            <a:r>
              <a:rPr dirty="0" sz="1100">
                <a:latin typeface="Arial"/>
                <a:cs typeface="Arial"/>
              </a:rPr>
              <a:t>y el intercambio </a:t>
            </a:r>
            <a:r>
              <a:rPr dirty="0" sz="1100" spc="-1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reactiva </a:t>
            </a:r>
            <a:r>
              <a:rPr dirty="0" sz="1100">
                <a:latin typeface="Arial"/>
                <a:cs typeface="Arial"/>
              </a:rPr>
              <a:t>en sus  </a:t>
            </a:r>
            <a:r>
              <a:rPr dirty="0" sz="1100" spc="-5">
                <a:latin typeface="Arial"/>
                <a:cs typeface="Arial"/>
              </a:rPr>
              <a:t>terminales.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00">
              <a:latin typeface="Arial"/>
              <a:cs typeface="Arial"/>
            </a:endParaRPr>
          </a:p>
          <a:p>
            <a:pPr algn="just" marL="12700" marR="24765">
              <a:lnSpc>
                <a:spcPct val="136400"/>
              </a:lnSpc>
              <a:spcBef>
                <a:spcPts val="5"/>
              </a:spcBef>
            </a:pPr>
            <a:r>
              <a:rPr dirty="0" sz="1100" spc="-5">
                <a:latin typeface="Arial"/>
                <a:cs typeface="Arial"/>
              </a:rPr>
              <a:t>Un sistema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compensación estático ideal tendría </a:t>
            </a:r>
            <a:r>
              <a:rPr dirty="0" sz="1100">
                <a:latin typeface="Arial"/>
                <a:cs typeface="Arial"/>
              </a:rPr>
              <a:t>una </a:t>
            </a:r>
            <a:r>
              <a:rPr dirty="0" sz="1100" spc="-5">
                <a:latin typeface="Arial"/>
                <a:cs typeface="Arial"/>
              </a:rPr>
              <a:t>capacidad ilimitada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generar </a:t>
            </a:r>
            <a:r>
              <a:rPr dirty="0" sz="1100">
                <a:latin typeface="Arial"/>
                <a:cs typeface="Arial"/>
              </a:rPr>
              <a:t>y  absorber </a:t>
            </a:r>
            <a:r>
              <a:rPr dirty="0" sz="1100" spc="-5">
                <a:latin typeface="Arial"/>
                <a:cs typeface="Arial"/>
              </a:rPr>
              <a:t>potencia reactiva, </a:t>
            </a:r>
            <a:r>
              <a:rPr dirty="0" sz="1100">
                <a:latin typeface="Arial"/>
                <a:cs typeface="Arial"/>
              </a:rPr>
              <a:t>y </a:t>
            </a:r>
            <a:r>
              <a:rPr dirty="0" sz="1100" spc="-5">
                <a:latin typeface="Arial"/>
                <a:cs typeface="Arial"/>
              </a:rPr>
              <a:t>sería </a:t>
            </a:r>
            <a:r>
              <a:rPr dirty="0" sz="1100">
                <a:latin typeface="Arial"/>
                <a:cs typeface="Arial"/>
              </a:rPr>
              <a:t>capaz de </a:t>
            </a:r>
            <a:r>
              <a:rPr dirty="0" sz="1100" spc="-5">
                <a:latin typeface="Arial"/>
                <a:cs typeface="Arial"/>
              </a:rPr>
              <a:t>mantener </a:t>
            </a:r>
            <a:r>
              <a:rPr dirty="0" sz="1100">
                <a:latin typeface="Arial"/>
                <a:cs typeface="Arial"/>
              </a:rPr>
              <a:t>una </a:t>
            </a:r>
            <a:r>
              <a:rPr dirty="0" sz="1100" spc="-5">
                <a:latin typeface="Arial"/>
                <a:cs typeface="Arial"/>
              </a:rPr>
              <a:t>tensión </a:t>
            </a:r>
            <a:r>
              <a:rPr dirty="0" sz="1100">
                <a:latin typeface="Arial"/>
                <a:cs typeface="Arial"/>
              </a:rPr>
              <a:t>constante en </a:t>
            </a:r>
            <a:r>
              <a:rPr dirty="0" sz="1100" spc="-5">
                <a:latin typeface="Arial"/>
                <a:cs typeface="Arial"/>
              </a:rPr>
              <a:t>sus  terminales. Su característica tensión-corriente </a:t>
            </a:r>
            <a:r>
              <a:rPr dirty="0" sz="1100" spc="-10">
                <a:latin typeface="Arial"/>
                <a:cs typeface="Arial"/>
              </a:rPr>
              <a:t>sería </a:t>
            </a:r>
            <a:r>
              <a:rPr dirty="0" sz="1100">
                <a:latin typeface="Arial"/>
                <a:cs typeface="Arial"/>
              </a:rPr>
              <a:t>una </a:t>
            </a:r>
            <a:r>
              <a:rPr dirty="0" sz="1100" spc="-5">
                <a:latin typeface="Arial"/>
                <a:cs typeface="Arial"/>
              </a:rPr>
              <a:t>línea </a:t>
            </a:r>
            <a:r>
              <a:rPr dirty="0" sz="1100">
                <a:latin typeface="Arial"/>
                <a:cs typeface="Arial"/>
              </a:rPr>
              <a:t>recta </a:t>
            </a:r>
            <a:r>
              <a:rPr dirty="0" sz="1100" spc="-5">
                <a:latin typeface="Arial"/>
                <a:cs typeface="Arial"/>
              </a:rPr>
              <a:t>horizontal, </a:t>
            </a:r>
            <a:r>
              <a:rPr dirty="0" sz="1100">
                <a:latin typeface="Arial"/>
                <a:cs typeface="Arial"/>
              </a:rPr>
              <a:t>como </a:t>
            </a:r>
            <a:r>
              <a:rPr dirty="0" sz="1100" spc="-5">
                <a:latin typeface="Arial"/>
                <a:cs typeface="Arial"/>
              </a:rPr>
              <a:t>la  indicada </a:t>
            </a:r>
            <a:r>
              <a:rPr dirty="0" sz="1100">
                <a:latin typeface="Arial"/>
                <a:cs typeface="Arial"/>
              </a:rPr>
              <a:t>en </a:t>
            </a:r>
            <a:r>
              <a:rPr dirty="0" sz="1100" spc="-5">
                <a:latin typeface="Arial"/>
                <a:cs typeface="Arial"/>
              </a:rPr>
              <a:t>la </a:t>
            </a:r>
            <a:r>
              <a:rPr dirty="0" sz="1100">
                <a:latin typeface="Arial"/>
                <a:cs typeface="Arial"/>
              </a:rPr>
              <a:t>figura </a:t>
            </a:r>
            <a:r>
              <a:rPr dirty="0" u="sng" sz="1100" spc="-10">
                <a:solidFill>
                  <a:srgbClr val="427596"/>
                </a:solidFill>
                <a:uFill>
                  <a:solidFill>
                    <a:srgbClr val="427596"/>
                  </a:solidFill>
                </a:uFill>
                <a:latin typeface="Arial"/>
                <a:cs typeface="Arial"/>
                <a:hlinkClick r:id="rId2"/>
              </a:rPr>
              <a:t>1</a:t>
            </a:r>
            <a:r>
              <a:rPr dirty="0" sz="1100" spc="-10">
                <a:latin typeface="Arial"/>
                <a:cs typeface="Arial"/>
              </a:rPr>
              <a:t>. </a:t>
            </a:r>
            <a:r>
              <a:rPr dirty="0" sz="1100" spc="-5">
                <a:latin typeface="Arial"/>
                <a:cs typeface="Arial"/>
              </a:rPr>
              <a:t>Además, </a:t>
            </a:r>
            <a:r>
              <a:rPr dirty="0" sz="1100">
                <a:latin typeface="Arial"/>
                <a:cs typeface="Arial"/>
              </a:rPr>
              <a:t>no </a:t>
            </a:r>
            <a:r>
              <a:rPr dirty="0" sz="1100" spc="-5">
                <a:latin typeface="Arial"/>
                <a:cs typeface="Arial"/>
              </a:rPr>
              <a:t>tendría pérdidas </a:t>
            </a:r>
            <a:r>
              <a:rPr dirty="0" sz="1100">
                <a:latin typeface="Arial"/>
                <a:cs typeface="Arial"/>
              </a:rPr>
              <a:t>y </a:t>
            </a:r>
            <a:r>
              <a:rPr dirty="0" sz="1100" spc="-5">
                <a:latin typeface="Arial"/>
                <a:cs typeface="Arial"/>
              </a:rPr>
              <a:t>respondería </a:t>
            </a:r>
            <a:r>
              <a:rPr dirty="0" sz="1100">
                <a:latin typeface="Arial"/>
                <a:cs typeface="Arial"/>
              </a:rPr>
              <a:t>de forma</a:t>
            </a:r>
            <a:r>
              <a:rPr dirty="0" sz="1100" spc="8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instantánea.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64630" y="427735"/>
            <a:ext cx="9652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rlito"/>
                <a:cs typeface="Carlito"/>
              </a:rPr>
              <a:t>6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4370958"/>
            <a:ext cx="5758815" cy="25215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1100" b="1">
                <a:latin typeface="Carlito"/>
                <a:cs typeface="Carlito"/>
              </a:rPr>
              <a:t>Figura 1: </a:t>
            </a:r>
            <a:r>
              <a:rPr dirty="0" sz="1100" spc="-5">
                <a:latin typeface="Carlito"/>
                <a:cs typeface="Carlito"/>
              </a:rPr>
              <a:t>Característica de un </a:t>
            </a:r>
            <a:r>
              <a:rPr dirty="0" sz="1100">
                <a:latin typeface="Carlito"/>
                <a:cs typeface="Carlito"/>
              </a:rPr>
              <a:t>compensador </a:t>
            </a:r>
            <a:r>
              <a:rPr dirty="0" sz="1100" spc="-5">
                <a:latin typeface="Carlito"/>
                <a:cs typeface="Carlito"/>
              </a:rPr>
              <a:t>estático</a:t>
            </a:r>
            <a:r>
              <a:rPr dirty="0" sz="1100" spc="-25">
                <a:latin typeface="Carlito"/>
                <a:cs typeface="Carlito"/>
              </a:rPr>
              <a:t> </a:t>
            </a:r>
            <a:r>
              <a:rPr dirty="0" sz="1100" spc="-5">
                <a:latin typeface="Carlito"/>
                <a:cs typeface="Carlito"/>
              </a:rPr>
              <a:t>ideal.</a:t>
            </a:r>
            <a:endParaRPr sz="11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50">
              <a:latin typeface="Carlito"/>
              <a:cs typeface="Carlito"/>
            </a:endParaRPr>
          </a:p>
          <a:p>
            <a:pPr algn="just" marL="12700" marR="5080">
              <a:lnSpc>
                <a:spcPct val="136400"/>
              </a:lnSpc>
            </a:pPr>
            <a:r>
              <a:rPr dirty="0" sz="1100">
                <a:latin typeface="Arial"/>
                <a:cs typeface="Arial"/>
              </a:rPr>
              <a:t>Para </a:t>
            </a:r>
            <a:r>
              <a:rPr dirty="0" sz="1100" spc="-5">
                <a:latin typeface="Arial"/>
                <a:cs typeface="Arial"/>
              </a:rPr>
              <a:t>comprender </a:t>
            </a:r>
            <a:r>
              <a:rPr dirty="0" sz="1100">
                <a:latin typeface="Arial"/>
                <a:cs typeface="Arial"/>
              </a:rPr>
              <a:t>el funcionamiento de un sistema de </a:t>
            </a:r>
            <a:r>
              <a:rPr dirty="0" sz="1100" spc="-5">
                <a:latin typeface="Arial"/>
                <a:cs typeface="Arial"/>
              </a:rPr>
              <a:t>compensación </a:t>
            </a:r>
            <a:r>
              <a:rPr dirty="0" sz="1100">
                <a:latin typeface="Arial"/>
                <a:cs typeface="Arial"/>
              </a:rPr>
              <a:t>estático </a:t>
            </a:r>
            <a:r>
              <a:rPr dirty="0" sz="1100" spc="-5">
                <a:latin typeface="Arial"/>
                <a:cs typeface="Arial"/>
              </a:rPr>
              <a:t>real,  </a:t>
            </a:r>
            <a:r>
              <a:rPr dirty="0" sz="1100">
                <a:latin typeface="Arial"/>
                <a:cs typeface="Arial"/>
              </a:rPr>
              <a:t>consideremos</a:t>
            </a:r>
            <a:r>
              <a:rPr dirty="0" sz="1100" spc="-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un</a:t>
            </a:r>
            <a:r>
              <a:rPr dirty="0" sz="1100" spc="-7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sistema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sencillo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constituido</a:t>
            </a:r>
            <a:r>
              <a:rPr dirty="0" sz="1100" spc="-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por</a:t>
            </a:r>
            <a:r>
              <a:rPr dirty="0" sz="1100" spc="-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una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bobina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controlable</a:t>
            </a:r>
            <a:r>
              <a:rPr dirty="0" sz="1100" spc="-7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más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un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condensador  </a:t>
            </a:r>
            <a:r>
              <a:rPr dirty="0" sz="1100">
                <a:latin typeface="Arial"/>
                <a:cs typeface="Arial"/>
              </a:rPr>
              <a:t>fijo.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La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parte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izquierda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la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figura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u="sng" sz="1100">
                <a:solidFill>
                  <a:srgbClr val="427596"/>
                </a:solidFill>
                <a:uFill>
                  <a:solidFill>
                    <a:srgbClr val="427596"/>
                  </a:solidFill>
                </a:uFill>
                <a:latin typeface="Arial"/>
                <a:cs typeface="Arial"/>
                <a:hlinkClick r:id="rId2"/>
              </a:rPr>
              <a:t>2</a:t>
            </a:r>
            <a:r>
              <a:rPr dirty="0" sz="1100" spc="-35">
                <a:solidFill>
                  <a:srgbClr val="427596"/>
                </a:solidFill>
                <a:latin typeface="Arial"/>
                <a:cs typeface="Arial"/>
                <a:hlinkClick r:id="rId2"/>
              </a:rPr>
              <a:t> </a:t>
            </a:r>
            <a:r>
              <a:rPr dirty="0" sz="1100" spc="-5">
                <a:latin typeface="Arial"/>
                <a:cs typeface="Arial"/>
              </a:rPr>
              <a:t>muestra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las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características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tensión-corriente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la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bobina  </a:t>
            </a:r>
            <a:r>
              <a:rPr dirty="0" sz="1100">
                <a:latin typeface="Arial"/>
                <a:cs typeface="Arial"/>
              </a:rPr>
              <a:t>y </a:t>
            </a:r>
            <a:r>
              <a:rPr dirty="0" sz="1100" spc="-5">
                <a:latin typeface="Arial"/>
                <a:cs typeface="Arial"/>
              </a:rPr>
              <a:t>del </a:t>
            </a:r>
            <a:r>
              <a:rPr dirty="0" sz="1100">
                <a:latin typeface="Arial"/>
                <a:cs typeface="Arial"/>
              </a:rPr>
              <a:t>condensador. </a:t>
            </a:r>
            <a:r>
              <a:rPr dirty="0" sz="1100" spc="-5">
                <a:latin typeface="Arial"/>
                <a:cs typeface="Arial"/>
              </a:rPr>
              <a:t>Al </a:t>
            </a:r>
            <a:r>
              <a:rPr dirty="0" sz="1100">
                <a:latin typeface="Arial"/>
                <a:cs typeface="Arial"/>
              </a:rPr>
              <a:t>ser </a:t>
            </a:r>
            <a:r>
              <a:rPr dirty="0" sz="1100" spc="-5">
                <a:latin typeface="Arial"/>
                <a:cs typeface="Arial"/>
              </a:rPr>
              <a:t>la bobina regulable, </a:t>
            </a:r>
            <a:r>
              <a:rPr dirty="0" sz="1100">
                <a:latin typeface="Arial"/>
                <a:cs typeface="Arial"/>
              </a:rPr>
              <a:t>podemos </a:t>
            </a:r>
            <a:r>
              <a:rPr dirty="0" sz="1100" spc="-5">
                <a:latin typeface="Arial"/>
                <a:cs typeface="Arial"/>
              </a:rPr>
              <a:t>elegir la pendiente </a:t>
            </a:r>
            <a:r>
              <a:rPr dirty="0" sz="1100">
                <a:latin typeface="Arial"/>
                <a:cs typeface="Arial"/>
              </a:rPr>
              <a:t>de su  </a:t>
            </a:r>
            <a:r>
              <a:rPr dirty="0" sz="1100" spc="-5">
                <a:latin typeface="Arial"/>
                <a:cs typeface="Arial"/>
              </a:rPr>
              <a:t>característica, siempre </a:t>
            </a:r>
            <a:r>
              <a:rPr dirty="0" sz="1100">
                <a:latin typeface="Arial"/>
                <a:cs typeface="Arial"/>
              </a:rPr>
              <a:t>que nos </a:t>
            </a:r>
            <a:r>
              <a:rPr dirty="0" sz="1100" spc="-5">
                <a:latin typeface="Arial"/>
                <a:cs typeface="Arial"/>
              </a:rPr>
              <a:t>mantengamos dentro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 zona limitada </a:t>
            </a:r>
            <a:r>
              <a:rPr dirty="0" sz="1100">
                <a:latin typeface="Arial"/>
                <a:cs typeface="Arial"/>
              </a:rPr>
              <a:t>por </a:t>
            </a:r>
            <a:r>
              <a:rPr dirty="0" sz="1100" spc="-5">
                <a:latin typeface="Arial"/>
                <a:cs typeface="Arial"/>
              </a:rPr>
              <a:t>la inductancia  máxima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y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mínima.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Esta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pendiente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se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programa,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través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del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sistema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control,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forma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que  imponga una </a:t>
            </a:r>
            <a:r>
              <a:rPr dirty="0" sz="1100" spc="-5">
                <a:latin typeface="Arial"/>
                <a:cs typeface="Arial"/>
              </a:rPr>
              <a:t>relación entre tensión </a:t>
            </a:r>
            <a:r>
              <a:rPr dirty="0" sz="1100">
                <a:latin typeface="Arial"/>
                <a:cs typeface="Arial"/>
              </a:rPr>
              <a:t>y corriente representada </a:t>
            </a:r>
            <a:r>
              <a:rPr dirty="0" sz="1100" spc="-5">
                <a:latin typeface="Arial"/>
                <a:cs typeface="Arial"/>
              </a:rPr>
              <a:t>por </a:t>
            </a:r>
            <a:r>
              <a:rPr dirty="0" sz="1100">
                <a:latin typeface="Arial"/>
                <a:cs typeface="Arial"/>
              </a:rPr>
              <a:t>una </a:t>
            </a:r>
            <a:r>
              <a:rPr dirty="0" sz="1100" spc="-5">
                <a:latin typeface="Arial"/>
                <a:cs typeface="Arial"/>
              </a:rPr>
              <a:t>línea </a:t>
            </a:r>
            <a:r>
              <a:rPr dirty="0" sz="1100">
                <a:latin typeface="Arial"/>
                <a:cs typeface="Arial"/>
              </a:rPr>
              <a:t>recta con </a:t>
            </a:r>
            <a:r>
              <a:rPr dirty="0" sz="1100" spc="-5">
                <a:latin typeface="Arial"/>
                <a:cs typeface="Arial"/>
              </a:rPr>
              <a:t>ligera  pendiente ascendente, tal </a:t>
            </a:r>
            <a:r>
              <a:rPr dirty="0" sz="1100">
                <a:latin typeface="Arial"/>
                <a:cs typeface="Arial"/>
              </a:rPr>
              <a:t>como </a:t>
            </a:r>
            <a:r>
              <a:rPr dirty="0" sz="1100" spc="-5">
                <a:latin typeface="Arial"/>
                <a:cs typeface="Arial"/>
              </a:rPr>
              <a:t>indica la figura. En </a:t>
            </a:r>
            <a:r>
              <a:rPr dirty="0" sz="1100">
                <a:latin typeface="Arial"/>
                <a:cs typeface="Arial"/>
              </a:rPr>
              <a:t>el </a:t>
            </a:r>
            <a:r>
              <a:rPr dirty="0" sz="1100" spc="-5">
                <a:latin typeface="Arial"/>
                <a:cs typeface="Arial"/>
              </a:rPr>
              <a:t>caso del condensador, la</a:t>
            </a:r>
            <a:r>
              <a:rPr dirty="0" sz="1100" spc="-16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característica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  <a:tabLst>
                <a:tab pos="3725545" algn="l"/>
              </a:tabLst>
            </a:pPr>
            <a:r>
              <a:rPr dirty="0" sz="1100">
                <a:latin typeface="Arial"/>
                <a:cs typeface="Arial"/>
              </a:rPr>
              <a:t>es una </a:t>
            </a:r>
            <a:r>
              <a:rPr dirty="0" sz="1100" spc="-5">
                <a:latin typeface="Arial"/>
                <a:cs typeface="Arial"/>
              </a:rPr>
              <a:t>línea </a:t>
            </a:r>
            <a:r>
              <a:rPr dirty="0" sz="1100">
                <a:latin typeface="Arial"/>
                <a:cs typeface="Arial"/>
              </a:rPr>
              <a:t>recta </a:t>
            </a:r>
            <a:r>
              <a:rPr dirty="0" sz="1100" spc="-5">
                <a:latin typeface="Arial"/>
                <a:cs typeface="Arial"/>
              </a:rPr>
              <a:t>determinada </a:t>
            </a:r>
            <a:r>
              <a:rPr dirty="0" sz="1100">
                <a:latin typeface="Arial"/>
                <a:cs typeface="Arial"/>
              </a:rPr>
              <a:t>por</a:t>
            </a:r>
            <a:r>
              <a:rPr dirty="0" sz="1100" spc="3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la</a:t>
            </a:r>
            <a:r>
              <a:rPr dirty="0" sz="1100" spc="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ecuación	.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170176" y="923543"/>
            <a:ext cx="1714500" cy="32583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893453" y="6604913"/>
            <a:ext cx="705206" cy="12349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64630" y="427735"/>
            <a:ext cx="9652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rlito"/>
                <a:cs typeface="Carlito"/>
              </a:rPr>
              <a:t>7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5192394"/>
            <a:ext cx="5760085" cy="45700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1100" b="1">
                <a:latin typeface="Carlito"/>
                <a:cs typeface="Carlito"/>
              </a:rPr>
              <a:t>Figura 2: </a:t>
            </a:r>
            <a:r>
              <a:rPr dirty="0" sz="1100" spc="-5">
                <a:latin typeface="Carlito"/>
                <a:cs typeface="Carlito"/>
              </a:rPr>
              <a:t>Composición de </a:t>
            </a:r>
            <a:r>
              <a:rPr dirty="0" sz="1100" spc="-10">
                <a:latin typeface="Carlito"/>
                <a:cs typeface="Carlito"/>
              </a:rPr>
              <a:t>la </a:t>
            </a:r>
            <a:r>
              <a:rPr dirty="0" sz="1100">
                <a:latin typeface="Carlito"/>
                <a:cs typeface="Carlito"/>
              </a:rPr>
              <a:t>característica </a:t>
            </a:r>
            <a:r>
              <a:rPr dirty="0" sz="1100" spc="-5">
                <a:latin typeface="Carlito"/>
                <a:cs typeface="Carlito"/>
              </a:rPr>
              <a:t>de un compensador</a:t>
            </a:r>
            <a:r>
              <a:rPr dirty="0" sz="1100" spc="-20">
                <a:latin typeface="Carlito"/>
                <a:cs typeface="Carlito"/>
              </a:rPr>
              <a:t> </a:t>
            </a:r>
            <a:r>
              <a:rPr dirty="0" sz="1100">
                <a:latin typeface="Carlito"/>
                <a:cs typeface="Carlito"/>
              </a:rPr>
              <a:t>estático.</a:t>
            </a:r>
            <a:endParaRPr sz="11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50">
              <a:latin typeface="Carlito"/>
              <a:cs typeface="Carlito"/>
            </a:endParaRPr>
          </a:p>
          <a:p>
            <a:pPr algn="just" marL="12700" marR="5080">
              <a:lnSpc>
                <a:spcPct val="136400"/>
              </a:lnSpc>
            </a:pPr>
            <a:r>
              <a:rPr dirty="0" sz="1100">
                <a:latin typeface="Arial"/>
                <a:cs typeface="Arial"/>
              </a:rPr>
              <a:t>La misma figura </a:t>
            </a:r>
            <a:r>
              <a:rPr dirty="0" u="sng" sz="1100">
                <a:solidFill>
                  <a:srgbClr val="427596"/>
                </a:solidFill>
                <a:uFill>
                  <a:solidFill>
                    <a:srgbClr val="427596"/>
                  </a:solidFill>
                </a:uFill>
                <a:latin typeface="Arial"/>
                <a:cs typeface="Arial"/>
                <a:hlinkClick r:id="rId2"/>
              </a:rPr>
              <a:t>2</a:t>
            </a:r>
            <a:r>
              <a:rPr dirty="0" sz="1100">
                <a:solidFill>
                  <a:srgbClr val="427596"/>
                </a:solidFill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muestra, </a:t>
            </a:r>
            <a:r>
              <a:rPr dirty="0" sz="1100">
                <a:latin typeface="Arial"/>
                <a:cs typeface="Arial"/>
              </a:rPr>
              <a:t>a </a:t>
            </a:r>
            <a:r>
              <a:rPr dirty="0" sz="1100" spc="-5">
                <a:latin typeface="Arial"/>
                <a:cs typeface="Arial"/>
              </a:rPr>
              <a:t>la derecha, la característica </a:t>
            </a:r>
            <a:r>
              <a:rPr dirty="0" sz="1100">
                <a:latin typeface="Arial"/>
                <a:cs typeface="Arial"/>
              </a:rPr>
              <a:t>tensión-corriente de </a:t>
            </a:r>
            <a:r>
              <a:rPr dirty="0" sz="1100" spc="-5">
                <a:latin typeface="Arial"/>
                <a:cs typeface="Arial"/>
              </a:rPr>
              <a:t>ambos  </a:t>
            </a:r>
            <a:r>
              <a:rPr dirty="0" sz="1100">
                <a:latin typeface="Arial"/>
                <a:cs typeface="Arial"/>
              </a:rPr>
              <a:t>elementos </a:t>
            </a:r>
            <a:r>
              <a:rPr dirty="0" sz="1100" spc="-5">
                <a:latin typeface="Arial"/>
                <a:cs typeface="Arial"/>
              </a:rPr>
              <a:t>conectados </a:t>
            </a:r>
            <a:r>
              <a:rPr dirty="0" sz="1100" spc="-10">
                <a:latin typeface="Arial"/>
                <a:cs typeface="Arial"/>
              </a:rPr>
              <a:t>en </a:t>
            </a:r>
            <a:r>
              <a:rPr dirty="0" sz="1100" spc="-5">
                <a:latin typeface="Arial"/>
                <a:cs typeface="Arial"/>
              </a:rPr>
              <a:t>paralelo. Dado </a:t>
            </a:r>
            <a:r>
              <a:rPr dirty="0" sz="1100">
                <a:latin typeface="Arial"/>
                <a:cs typeface="Arial"/>
              </a:rPr>
              <a:t>que </a:t>
            </a:r>
            <a:r>
              <a:rPr dirty="0" sz="1100" spc="-5">
                <a:latin typeface="Arial"/>
                <a:cs typeface="Arial"/>
              </a:rPr>
              <a:t>la </a:t>
            </a:r>
            <a:r>
              <a:rPr dirty="0" sz="1100">
                <a:latin typeface="Arial"/>
                <a:cs typeface="Arial"/>
              </a:rPr>
              <a:t>corriente total </a:t>
            </a:r>
            <a:r>
              <a:rPr dirty="0" sz="1100" spc="-5">
                <a:latin typeface="Arial"/>
                <a:cs typeface="Arial"/>
              </a:rPr>
              <a:t>Icm del sistema </a:t>
            </a:r>
            <a:r>
              <a:rPr dirty="0" sz="1100">
                <a:latin typeface="Arial"/>
                <a:cs typeface="Arial"/>
              </a:rPr>
              <a:t>es </a:t>
            </a:r>
            <a:r>
              <a:rPr dirty="0" sz="1100" spc="-5">
                <a:latin typeface="Arial"/>
                <a:cs typeface="Arial"/>
              </a:rPr>
              <a:t>la suma</a:t>
            </a:r>
            <a:r>
              <a:rPr dirty="0" sz="1100" spc="-1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  </a:t>
            </a:r>
            <a:r>
              <a:rPr dirty="0" sz="1100" spc="-5">
                <a:latin typeface="Arial"/>
                <a:cs typeface="Arial"/>
              </a:rPr>
              <a:t>las corrientes por la bobina </a:t>
            </a:r>
            <a:r>
              <a:rPr dirty="0" sz="1100">
                <a:latin typeface="Arial"/>
                <a:cs typeface="Arial"/>
              </a:rPr>
              <a:t>y por el </a:t>
            </a:r>
            <a:r>
              <a:rPr dirty="0" sz="1100" spc="-5">
                <a:latin typeface="Arial"/>
                <a:cs typeface="Arial"/>
              </a:rPr>
              <a:t>condensador, esta característica </a:t>
            </a:r>
            <a:r>
              <a:rPr dirty="0" sz="1100">
                <a:latin typeface="Arial"/>
                <a:cs typeface="Arial"/>
              </a:rPr>
              <a:t>se </a:t>
            </a:r>
            <a:r>
              <a:rPr dirty="0" sz="1100" spc="-5">
                <a:latin typeface="Arial"/>
                <a:cs typeface="Arial"/>
              </a:rPr>
              <a:t>obtiene fácilmente  </a:t>
            </a:r>
            <a:r>
              <a:rPr dirty="0" sz="1100">
                <a:latin typeface="Arial"/>
                <a:cs typeface="Arial"/>
              </a:rPr>
              <a:t>sumando </a:t>
            </a:r>
            <a:r>
              <a:rPr dirty="0" sz="1100" spc="-5">
                <a:latin typeface="Arial"/>
                <a:cs typeface="Arial"/>
              </a:rPr>
              <a:t>ambas corrientes. El resultado </a:t>
            </a:r>
            <a:r>
              <a:rPr dirty="0" sz="1100">
                <a:latin typeface="Arial"/>
                <a:cs typeface="Arial"/>
              </a:rPr>
              <a:t>es un </a:t>
            </a:r>
            <a:r>
              <a:rPr dirty="0" sz="1100" spc="-5">
                <a:latin typeface="Arial"/>
                <a:cs typeface="Arial"/>
              </a:rPr>
              <a:t>elemento </a:t>
            </a:r>
            <a:r>
              <a:rPr dirty="0" sz="1100">
                <a:latin typeface="Arial"/>
                <a:cs typeface="Arial"/>
              </a:rPr>
              <a:t>con </a:t>
            </a:r>
            <a:r>
              <a:rPr dirty="0" sz="1100" spc="-5">
                <a:latin typeface="Arial"/>
                <a:cs typeface="Arial"/>
              </a:rPr>
              <a:t>tres zonas lineales, </a:t>
            </a:r>
            <a:r>
              <a:rPr dirty="0" sz="1100">
                <a:latin typeface="Arial"/>
                <a:cs typeface="Arial"/>
              </a:rPr>
              <a:t>que puede  operar en el </a:t>
            </a:r>
            <a:r>
              <a:rPr dirty="0" sz="1100" spc="-5">
                <a:latin typeface="Arial"/>
                <a:cs typeface="Arial"/>
              </a:rPr>
              <a:t>semiplano inductivo </a:t>
            </a:r>
            <a:r>
              <a:rPr dirty="0" sz="1100">
                <a:latin typeface="Arial"/>
                <a:cs typeface="Arial"/>
              </a:rPr>
              <a:t>y en el </a:t>
            </a:r>
            <a:r>
              <a:rPr dirty="0" sz="1100" spc="-5">
                <a:latin typeface="Arial"/>
                <a:cs typeface="Arial"/>
              </a:rPr>
              <a:t>capacitivo, </a:t>
            </a:r>
            <a:r>
              <a:rPr dirty="0" sz="1100">
                <a:latin typeface="Arial"/>
                <a:cs typeface="Arial"/>
              </a:rPr>
              <a:t>y con una </a:t>
            </a:r>
            <a:r>
              <a:rPr dirty="0" sz="1100" spc="-5">
                <a:latin typeface="Arial"/>
                <a:cs typeface="Arial"/>
              </a:rPr>
              <a:t>ligera pendiente positiva </a:t>
            </a:r>
            <a:r>
              <a:rPr dirty="0" sz="1100">
                <a:latin typeface="Arial"/>
                <a:cs typeface="Arial"/>
              </a:rPr>
              <a:t>en </a:t>
            </a:r>
            <a:r>
              <a:rPr dirty="0" sz="1100" spc="-5">
                <a:latin typeface="Arial"/>
                <a:cs typeface="Arial"/>
              </a:rPr>
              <a:t>la  zona central. Típicamente, la corriente nula corresponde </a:t>
            </a:r>
            <a:r>
              <a:rPr dirty="0" sz="1100">
                <a:latin typeface="Arial"/>
                <a:cs typeface="Arial"/>
              </a:rPr>
              <a:t>aproximadamente a </a:t>
            </a:r>
            <a:r>
              <a:rPr dirty="0" sz="1100" spc="-5">
                <a:latin typeface="Arial"/>
                <a:cs typeface="Arial"/>
              </a:rPr>
              <a:t>la tensión  nominal del </a:t>
            </a:r>
            <a:r>
              <a:rPr dirty="0" sz="1100">
                <a:latin typeface="Arial"/>
                <a:cs typeface="Arial"/>
              </a:rPr>
              <a:t>nodo de</a:t>
            </a:r>
            <a:r>
              <a:rPr dirty="0" sz="1100" spc="-5">
                <a:latin typeface="Arial"/>
                <a:cs typeface="Arial"/>
              </a:rPr>
              <a:t> conexión.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>
              <a:latin typeface="Arial"/>
              <a:cs typeface="Arial"/>
            </a:endParaRPr>
          </a:p>
          <a:p>
            <a:pPr algn="just" marL="12700" marR="5080">
              <a:lnSpc>
                <a:spcPct val="136400"/>
              </a:lnSpc>
            </a:pPr>
            <a:r>
              <a:rPr dirty="0" sz="1100" spc="-5">
                <a:latin typeface="Arial"/>
                <a:cs typeface="Arial"/>
              </a:rPr>
              <a:t>Si la tensión </a:t>
            </a:r>
            <a:r>
              <a:rPr dirty="0" sz="1100">
                <a:latin typeface="Arial"/>
                <a:cs typeface="Arial"/>
              </a:rPr>
              <a:t>en el </a:t>
            </a:r>
            <a:r>
              <a:rPr dirty="0" sz="1100" spc="-5">
                <a:latin typeface="Arial"/>
                <a:cs typeface="Arial"/>
              </a:rPr>
              <a:t>nodo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conexión </a:t>
            </a:r>
            <a:r>
              <a:rPr dirty="0" sz="1100">
                <a:latin typeface="Arial"/>
                <a:cs typeface="Arial"/>
              </a:rPr>
              <a:t>es </a:t>
            </a:r>
            <a:r>
              <a:rPr dirty="0" sz="1100" spc="-5">
                <a:latin typeface="Arial"/>
                <a:cs typeface="Arial"/>
              </a:rPr>
              <a:t>superior </a:t>
            </a:r>
            <a:r>
              <a:rPr dirty="0" sz="1100">
                <a:latin typeface="Arial"/>
                <a:cs typeface="Arial"/>
              </a:rPr>
              <a:t>a </a:t>
            </a:r>
            <a:r>
              <a:rPr dirty="0" sz="1100" spc="-5">
                <a:latin typeface="Arial"/>
                <a:cs typeface="Arial"/>
              </a:rPr>
              <a:t>la nominal, </a:t>
            </a:r>
            <a:r>
              <a:rPr dirty="0" sz="1100">
                <a:latin typeface="Arial"/>
                <a:cs typeface="Arial"/>
              </a:rPr>
              <a:t>el </a:t>
            </a:r>
            <a:r>
              <a:rPr dirty="0" sz="1100" spc="-5">
                <a:latin typeface="Arial"/>
                <a:cs typeface="Arial"/>
              </a:rPr>
              <a:t>compensador estático  </a:t>
            </a:r>
            <a:r>
              <a:rPr dirty="0" sz="1100">
                <a:latin typeface="Arial"/>
                <a:cs typeface="Arial"/>
              </a:rPr>
              <a:t>absorbe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potencia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reactiva. Si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la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tensión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es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inferior, </a:t>
            </a:r>
            <a:r>
              <a:rPr dirty="0" sz="1100">
                <a:latin typeface="Arial"/>
                <a:cs typeface="Arial"/>
              </a:rPr>
              <a:t>el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compensador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genera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potencia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reactiva.  De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esta</a:t>
            </a:r>
            <a:r>
              <a:rPr dirty="0" sz="1100" spc="-7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forma,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el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compensador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tiende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estabilizar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la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tensión,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acercándola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su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valor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nominal.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>
              <a:latin typeface="Arial"/>
              <a:cs typeface="Arial"/>
            </a:endParaRPr>
          </a:p>
          <a:p>
            <a:pPr algn="just" marL="12700" marR="6350">
              <a:lnSpc>
                <a:spcPct val="136400"/>
              </a:lnSpc>
            </a:pPr>
            <a:r>
              <a:rPr dirty="0" sz="1100" spc="-5">
                <a:latin typeface="Arial"/>
                <a:cs typeface="Arial"/>
              </a:rPr>
              <a:t>Cuando </a:t>
            </a:r>
            <a:r>
              <a:rPr dirty="0" sz="1100">
                <a:latin typeface="Arial"/>
                <a:cs typeface="Arial"/>
              </a:rPr>
              <a:t>es </a:t>
            </a:r>
            <a:r>
              <a:rPr dirty="0" sz="1100" spc="-5">
                <a:latin typeface="Arial"/>
                <a:cs typeface="Arial"/>
              </a:rPr>
              <a:t>sometido </a:t>
            </a:r>
            <a:r>
              <a:rPr dirty="0" sz="1100">
                <a:latin typeface="Arial"/>
                <a:cs typeface="Arial"/>
              </a:rPr>
              <a:t>a </a:t>
            </a:r>
            <a:r>
              <a:rPr dirty="0" sz="1100" spc="-5">
                <a:latin typeface="Arial"/>
                <a:cs typeface="Arial"/>
              </a:rPr>
              <a:t>tensiones anormalmente bajas, </a:t>
            </a:r>
            <a:r>
              <a:rPr dirty="0" sz="1100">
                <a:latin typeface="Arial"/>
                <a:cs typeface="Arial"/>
              </a:rPr>
              <a:t>el </a:t>
            </a:r>
            <a:r>
              <a:rPr dirty="0" sz="1100" spc="-5">
                <a:latin typeface="Arial"/>
                <a:cs typeface="Arial"/>
              </a:rPr>
              <a:t>compensador </a:t>
            </a:r>
            <a:r>
              <a:rPr dirty="0" sz="1100">
                <a:latin typeface="Arial"/>
                <a:cs typeface="Arial"/>
              </a:rPr>
              <a:t>opera en </a:t>
            </a:r>
            <a:r>
              <a:rPr dirty="0" sz="1100" spc="-5">
                <a:latin typeface="Arial"/>
                <a:cs typeface="Arial"/>
              </a:rPr>
              <a:t>la zona  capacitiva </a:t>
            </a:r>
            <a:r>
              <a:rPr dirty="0" sz="1100">
                <a:latin typeface="Arial"/>
                <a:cs typeface="Arial"/>
              </a:rPr>
              <a:t>marcada por </a:t>
            </a:r>
            <a:r>
              <a:rPr dirty="0" sz="1100" spc="-5">
                <a:latin typeface="Arial"/>
                <a:cs typeface="Arial"/>
              </a:rPr>
              <a:t>la </a:t>
            </a:r>
            <a:r>
              <a:rPr dirty="0" sz="1100">
                <a:latin typeface="Arial"/>
                <a:cs typeface="Arial"/>
              </a:rPr>
              <a:t>recta que pasa por el </a:t>
            </a:r>
            <a:r>
              <a:rPr dirty="0" sz="1100" spc="-5">
                <a:latin typeface="Arial"/>
                <a:cs typeface="Arial"/>
              </a:rPr>
              <a:t>origen, </a:t>
            </a:r>
            <a:r>
              <a:rPr dirty="0" sz="1100">
                <a:latin typeface="Arial"/>
                <a:cs typeface="Arial"/>
              </a:rPr>
              <a:t>de forma que tan </a:t>
            </a:r>
            <a:r>
              <a:rPr dirty="0" sz="1100" spc="-5">
                <a:latin typeface="Arial"/>
                <a:cs typeface="Arial"/>
              </a:rPr>
              <a:t>sólo </a:t>
            </a:r>
            <a:r>
              <a:rPr dirty="0" sz="1100">
                <a:latin typeface="Arial"/>
                <a:cs typeface="Arial"/>
              </a:rPr>
              <a:t>es capaz de  </a:t>
            </a:r>
            <a:r>
              <a:rPr dirty="0" sz="1100" spc="-5">
                <a:latin typeface="Arial"/>
                <a:cs typeface="Arial"/>
              </a:rPr>
              <a:t>aportar poca corriente reactiva. En esta zona </a:t>
            </a:r>
            <a:r>
              <a:rPr dirty="0" sz="1100">
                <a:latin typeface="Arial"/>
                <a:cs typeface="Arial"/>
              </a:rPr>
              <a:t>de operación </a:t>
            </a:r>
            <a:r>
              <a:rPr dirty="0" sz="1100" spc="-5">
                <a:latin typeface="Arial"/>
                <a:cs typeface="Arial"/>
              </a:rPr>
              <a:t>la inductancia </a:t>
            </a:r>
            <a:r>
              <a:rPr dirty="0" sz="1100">
                <a:latin typeface="Arial"/>
                <a:cs typeface="Arial"/>
              </a:rPr>
              <a:t>queda </a:t>
            </a:r>
            <a:r>
              <a:rPr dirty="0" sz="1100" spc="-5">
                <a:latin typeface="Arial"/>
                <a:cs typeface="Arial"/>
              </a:rPr>
              <a:t>reducida </a:t>
            </a:r>
            <a:r>
              <a:rPr dirty="0" sz="1100">
                <a:latin typeface="Arial"/>
                <a:cs typeface="Arial"/>
              </a:rPr>
              <a:t>al  </a:t>
            </a:r>
            <a:r>
              <a:rPr dirty="0" sz="1100" spc="-5">
                <a:latin typeface="Arial"/>
                <a:cs typeface="Arial"/>
              </a:rPr>
              <a:t>mínimo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y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el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compensador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estático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se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comporta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como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un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condensador,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forma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que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el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aporte 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potencia reactiva </a:t>
            </a:r>
            <a:r>
              <a:rPr dirty="0" sz="1100">
                <a:latin typeface="Arial"/>
                <a:cs typeface="Arial"/>
              </a:rPr>
              <a:t>es proporcional al </a:t>
            </a:r>
            <a:r>
              <a:rPr dirty="0" sz="1100" spc="-5">
                <a:latin typeface="Arial"/>
                <a:cs typeface="Arial"/>
              </a:rPr>
              <a:t>cuadrado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 tensión. </a:t>
            </a:r>
            <a:r>
              <a:rPr dirty="0" sz="1100">
                <a:latin typeface="Arial"/>
                <a:cs typeface="Arial"/>
              </a:rPr>
              <a:t>Esta es una </a:t>
            </a:r>
            <a:r>
              <a:rPr dirty="0" sz="1100" spc="-5">
                <a:latin typeface="Arial"/>
                <a:cs typeface="Arial"/>
              </a:rPr>
              <a:t>característica  importante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los SVCs, </a:t>
            </a:r>
            <a:r>
              <a:rPr dirty="0" sz="1100">
                <a:latin typeface="Arial"/>
                <a:cs typeface="Arial"/>
              </a:rPr>
              <a:t>que </a:t>
            </a:r>
            <a:r>
              <a:rPr dirty="0" sz="1100" spc="-5">
                <a:latin typeface="Arial"/>
                <a:cs typeface="Arial"/>
              </a:rPr>
              <a:t>limita </a:t>
            </a:r>
            <a:r>
              <a:rPr dirty="0" sz="1100">
                <a:latin typeface="Arial"/>
                <a:cs typeface="Arial"/>
              </a:rPr>
              <a:t>su </a:t>
            </a:r>
            <a:r>
              <a:rPr dirty="0" sz="1100" spc="-5">
                <a:latin typeface="Arial"/>
                <a:cs typeface="Arial"/>
              </a:rPr>
              <a:t>aporte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reactivo durante, por ejemplo, huecos  </a:t>
            </a:r>
            <a:r>
              <a:rPr dirty="0" sz="1100">
                <a:latin typeface="Arial"/>
                <a:cs typeface="Arial"/>
              </a:rPr>
              <a:t>profundos de </a:t>
            </a:r>
            <a:r>
              <a:rPr dirty="0" sz="1100" spc="-5">
                <a:latin typeface="Arial"/>
                <a:cs typeface="Arial"/>
              </a:rPr>
              <a:t>tensión provocados </a:t>
            </a:r>
            <a:r>
              <a:rPr dirty="0" sz="1100">
                <a:latin typeface="Arial"/>
                <a:cs typeface="Arial"/>
              </a:rPr>
              <a:t>por un</a:t>
            </a:r>
            <a:r>
              <a:rPr dirty="0" sz="1100" spc="-5">
                <a:latin typeface="Arial"/>
                <a:cs typeface="Arial"/>
              </a:rPr>
              <a:t> cortocircuito.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70832" y="1199188"/>
            <a:ext cx="5468898" cy="37839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427735"/>
            <a:ext cx="5760085" cy="42316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715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rlito"/>
                <a:cs typeface="Carlito"/>
              </a:rPr>
              <a:t>8</a:t>
            </a:r>
            <a:endParaRPr sz="1100">
              <a:latin typeface="Carlito"/>
              <a:cs typeface="Carlito"/>
            </a:endParaRPr>
          </a:p>
          <a:p>
            <a:pPr>
              <a:lnSpc>
                <a:spcPct val="100000"/>
              </a:lnSpc>
            </a:pPr>
            <a:endParaRPr sz="11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850">
              <a:latin typeface="Carlito"/>
              <a:cs typeface="Carlito"/>
            </a:endParaRPr>
          </a:p>
          <a:p>
            <a:pPr algn="just" marL="12700" marR="5080">
              <a:lnSpc>
                <a:spcPct val="136400"/>
              </a:lnSpc>
            </a:pPr>
            <a:r>
              <a:rPr dirty="0" sz="1100">
                <a:latin typeface="Arial"/>
                <a:cs typeface="Arial"/>
              </a:rPr>
              <a:t>Como se puede observar en el </a:t>
            </a:r>
            <a:r>
              <a:rPr dirty="0" sz="1100" spc="-5">
                <a:latin typeface="Arial"/>
                <a:cs typeface="Arial"/>
              </a:rPr>
              <a:t>gráfico la impedancia </a:t>
            </a:r>
            <a:r>
              <a:rPr dirty="0" sz="1100">
                <a:latin typeface="Arial"/>
                <a:cs typeface="Arial"/>
              </a:rPr>
              <a:t>que </a:t>
            </a:r>
            <a:r>
              <a:rPr dirty="0" sz="1100" spc="-5">
                <a:latin typeface="Arial"/>
                <a:cs typeface="Arial"/>
              </a:rPr>
              <a:t>ofrece </a:t>
            </a:r>
            <a:r>
              <a:rPr dirty="0" sz="1100">
                <a:latin typeface="Arial"/>
                <a:cs typeface="Arial"/>
              </a:rPr>
              <a:t>el </a:t>
            </a:r>
            <a:r>
              <a:rPr dirty="0" sz="1100" spc="-5">
                <a:latin typeface="Arial"/>
                <a:cs typeface="Arial"/>
              </a:rPr>
              <a:t>reactor </a:t>
            </a:r>
            <a:r>
              <a:rPr dirty="0" sz="1100">
                <a:latin typeface="Arial"/>
                <a:cs typeface="Arial"/>
              </a:rPr>
              <a:t>es </a:t>
            </a:r>
            <a:r>
              <a:rPr dirty="0" sz="1100" spc="-5">
                <a:latin typeface="Arial"/>
                <a:cs typeface="Arial"/>
              </a:rPr>
              <a:t>alta </a:t>
            </a:r>
            <a:r>
              <a:rPr dirty="0" sz="1100">
                <a:latin typeface="Arial"/>
                <a:cs typeface="Arial"/>
              </a:rPr>
              <a:t>cuando </a:t>
            </a:r>
            <a:r>
              <a:rPr dirty="0" sz="1100" spc="-10">
                <a:latin typeface="Arial"/>
                <a:cs typeface="Arial"/>
              </a:rPr>
              <a:t>la  </a:t>
            </a:r>
            <a:r>
              <a:rPr dirty="0" sz="1100" spc="-5">
                <a:latin typeface="Arial"/>
                <a:cs typeface="Arial"/>
              </a:rPr>
              <a:t>tensión está bajo </a:t>
            </a:r>
            <a:r>
              <a:rPr dirty="0" sz="1100">
                <a:latin typeface="Arial"/>
                <a:cs typeface="Arial"/>
              </a:rPr>
              <a:t>el </a:t>
            </a:r>
            <a:r>
              <a:rPr dirty="0" sz="1100" spc="-5">
                <a:latin typeface="Arial"/>
                <a:cs typeface="Arial"/>
              </a:rPr>
              <a:t>valor Vset, </a:t>
            </a:r>
            <a:r>
              <a:rPr dirty="0" sz="1100">
                <a:latin typeface="Arial"/>
                <a:cs typeface="Arial"/>
              </a:rPr>
              <a:t>si el </a:t>
            </a:r>
            <a:r>
              <a:rPr dirty="0" sz="1100" spc="-5">
                <a:latin typeface="Arial"/>
                <a:cs typeface="Arial"/>
              </a:rPr>
              <a:t>voltaje </a:t>
            </a:r>
            <a:r>
              <a:rPr dirty="0" sz="1100">
                <a:latin typeface="Arial"/>
                <a:cs typeface="Arial"/>
              </a:rPr>
              <a:t>aumenta y sobrepasa a Vset </a:t>
            </a:r>
            <a:r>
              <a:rPr dirty="0" sz="1100" spc="-5">
                <a:latin typeface="Arial"/>
                <a:cs typeface="Arial"/>
              </a:rPr>
              <a:t>entonces </a:t>
            </a:r>
            <a:r>
              <a:rPr dirty="0" sz="1100">
                <a:latin typeface="Arial"/>
                <a:cs typeface="Arial"/>
              </a:rPr>
              <a:t>el  mecanismo </a:t>
            </a:r>
            <a:r>
              <a:rPr dirty="0" sz="1100" spc="-5">
                <a:latin typeface="Arial"/>
                <a:cs typeface="Arial"/>
              </a:rPr>
              <a:t>del SVC cortocircuita los reactores </a:t>
            </a:r>
            <a:r>
              <a:rPr dirty="0" sz="1100">
                <a:latin typeface="Arial"/>
                <a:cs typeface="Arial"/>
              </a:rPr>
              <a:t>para </a:t>
            </a:r>
            <a:r>
              <a:rPr dirty="0" sz="1100" spc="-5">
                <a:latin typeface="Arial"/>
                <a:cs typeface="Arial"/>
              </a:rPr>
              <a:t>disminuir la impedancia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 </a:t>
            </a:r>
            <a:r>
              <a:rPr dirty="0" sz="1100">
                <a:latin typeface="Arial"/>
                <a:cs typeface="Arial"/>
              </a:rPr>
              <a:t>rama  </a:t>
            </a:r>
            <a:r>
              <a:rPr dirty="0" sz="1100" spc="-5">
                <a:latin typeface="Arial"/>
                <a:cs typeface="Arial"/>
              </a:rPr>
              <a:t>inductiva </a:t>
            </a:r>
            <a:r>
              <a:rPr dirty="0" sz="1100">
                <a:latin typeface="Arial"/>
                <a:cs typeface="Arial"/>
              </a:rPr>
              <a:t>(absorbiendo </a:t>
            </a:r>
            <a:r>
              <a:rPr dirty="0" sz="1100" spc="-5">
                <a:latin typeface="Arial"/>
                <a:cs typeface="Arial"/>
              </a:rPr>
              <a:t>mayores reactivos). </a:t>
            </a:r>
            <a:r>
              <a:rPr dirty="0" sz="1100">
                <a:latin typeface="Arial"/>
                <a:cs typeface="Arial"/>
              </a:rPr>
              <a:t>La </a:t>
            </a:r>
            <a:r>
              <a:rPr dirty="0" sz="1100" spc="-5">
                <a:latin typeface="Arial"/>
                <a:cs typeface="Arial"/>
              </a:rPr>
              <a:t>impedancia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 rama capacitiva </a:t>
            </a:r>
            <a:r>
              <a:rPr dirty="0" sz="1100">
                <a:latin typeface="Arial"/>
                <a:cs typeface="Arial"/>
              </a:rPr>
              <a:t>se</a:t>
            </a:r>
            <a:r>
              <a:rPr dirty="0" sz="1100" spc="-18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mantiene  </a:t>
            </a:r>
            <a:r>
              <a:rPr dirty="0" sz="1100">
                <a:latin typeface="Arial"/>
                <a:cs typeface="Arial"/>
              </a:rPr>
              <a:t>constante </a:t>
            </a:r>
            <a:r>
              <a:rPr dirty="0" sz="1100" spc="-5">
                <a:latin typeface="Arial"/>
                <a:cs typeface="Arial"/>
              </a:rPr>
              <a:t>ante cualquier nivel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voltaje. Si </a:t>
            </a:r>
            <a:r>
              <a:rPr dirty="0" sz="1100">
                <a:latin typeface="Arial"/>
                <a:cs typeface="Arial"/>
              </a:rPr>
              <a:t>se </a:t>
            </a:r>
            <a:r>
              <a:rPr dirty="0" sz="1100" spc="-5">
                <a:latin typeface="Arial"/>
                <a:cs typeface="Arial"/>
              </a:rPr>
              <a:t>suman las características </a:t>
            </a:r>
            <a:r>
              <a:rPr dirty="0" sz="1100" spc="-1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 rama</a:t>
            </a:r>
            <a:r>
              <a:rPr dirty="0" sz="1100" spc="-20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inductiva  </a:t>
            </a:r>
            <a:r>
              <a:rPr dirty="0" sz="1100">
                <a:latin typeface="Arial"/>
                <a:cs typeface="Arial"/>
              </a:rPr>
              <a:t>y </a:t>
            </a:r>
            <a:r>
              <a:rPr dirty="0" sz="1100" spc="-5">
                <a:latin typeface="Arial"/>
                <a:cs typeface="Arial"/>
              </a:rPr>
              <a:t>capacitiva </a:t>
            </a:r>
            <a:r>
              <a:rPr dirty="0" sz="1100">
                <a:latin typeface="Arial"/>
                <a:cs typeface="Arial"/>
              </a:rPr>
              <a:t>se </a:t>
            </a:r>
            <a:r>
              <a:rPr dirty="0" sz="1100" spc="-5">
                <a:latin typeface="Arial"/>
                <a:cs typeface="Arial"/>
              </a:rPr>
              <a:t>tiene la característica del SVC </a:t>
            </a:r>
            <a:r>
              <a:rPr dirty="0" sz="1100">
                <a:latin typeface="Arial"/>
                <a:cs typeface="Arial"/>
              </a:rPr>
              <a:t>que </a:t>
            </a:r>
            <a:r>
              <a:rPr dirty="0" sz="1100" spc="-5">
                <a:latin typeface="Arial"/>
                <a:cs typeface="Arial"/>
              </a:rPr>
              <a:t>indica </a:t>
            </a:r>
            <a:r>
              <a:rPr dirty="0" sz="1100">
                <a:latin typeface="Arial"/>
                <a:cs typeface="Arial"/>
              </a:rPr>
              <a:t>que </a:t>
            </a:r>
            <a:r>
              <a:rPr dirty="0" sz="1100" spc="-5">
                <a:latin typeface="Arial"/>
                <a:cs typeface="Arial"/>
              </a:rPr>
              <a:t>sobre </a:t>
            </a:r>
            <a:r>
              <a:rPr dirty="0" sz="1100">
                <a:latin typeface="Arial"/>
                <a:cs typeface="Arial"/>
              </a:rPr>
              <a:t>un </a:t>
            </a:r>
            <a:r>
              <a:rPr dirty="0" sz="1100" spc="-5">
                <a:latin typeface="Arial"/>
                <a:cs typeface="Arial"/>
              </a:rPr>
              <a:t>valor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voltaje  determinado </a:t>
            </a:r>
            <a:r>
              <a:rPr dirty="0" sz="1100">
                <a:latin typeface="Arial"/>
                <a:cs typeface="Arial"/>
              </a:rPr>
              <a:t>Vset el </a:t>
            </a:r>
            <a:r>
              <a:rPr dirty="0" sz="1100" spc="-10">
                <a:latin typeface="Arial"/>
                <a:cs typeface="Arial"/>
              </a:rPr>
              <a:t>SVC </a:t>
            </a:r>
            <a:r>
              <a:rPr dirty="0" sz="1100">
                <a:latin typeface="Arial"/>
                <a:cs typeface="Arial"/>
              </a:rPr>
              <a:t>se comporta </a:t>
            </a:r>
            <a:r>
              <a:rPr dirty="0" sz="1100" spc="-5">
                <a:latin typeface="Arial"/>
                <a:cs typeface="Arial"/>
              </a:rPr>
              <a:t>como </a:t>
            </a:r>
            <a:r>
              <a:rPr dirty="0" sz="1100">
                <a:latin typeface="Arial"/>
                <a:cs typeface="Arial"/>
              </a:rPr>
              <a:t>un elemento </a:t>
            </a:r>
            <a:r>
              <a:rPr dirty="0" sz="1100" spc="-5">
                <a:latin typeface="Arial"/>
                <a:cs typeface="Arial"/>
              </a:rPr>
              <a:t>netamente inductivo </a:t>
            </a:r>
            <a:r>
              <a:rPr dirty="0" sz="1100">
                <a:latin typeface="Arial"/>
                <a:cs typeface="Arial"/>
              </a:rPr>
              <a:t>(absorbiendo  </a:t>
            </a:r>
            <a:r>
              <a:rPr dirty="0" sz="1100" spc="-5">
                <a:latin typeface="Arial"/>
                <a:cs typeface="Arial"/>
              </a:rPr>
              <a:t>reactivos) </a:t>
            </a:r>
            <a:r>
              <a:rPr dirty="0" sz="1100">
                <a:latin typeface="Arial"/>
                <a:cs typeface="Arial"/>
              </a:rPr>
              <a:t>y para </a:t>
            </a:r>
            <a:r>
              <a:rPr dirty="0" sz="1100" spc="-5">
                <a:latin typeface="Arial"/>
                <a:cs typeface="Arial"/>
              </a:rPr>
              <a:t>cualquier valor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voltaje menor </a:t>
            </a:r>
            <a:r>
              <a:rPr dirty="0" sz="1100">
                <a:latin typeface="Arial"/>
                <a:cs typeface="Arial"/>
              </a:rPr>
              <a:t>al Vset el </a:t>
            </a:r>
            <a:r>
              <a:rPr dirty="0" sz="1100" spc="-5">
                <a:latin typeface="Arial"/>
                <a:cs typeface="Arial"/>
              </a:rPr>
              <a:t>SVC </a:t>
            </a:r>
            <a:r>
              <a:rPr dirty="0" sz="1100">
                <a:latin typeface="Arial"/>
                <a:cs typeface="Arial"/>
              </a:rPr>
              <a:t>se </a:t>
            </a:r>
            <a:r>
              <a:rPr dirty="0" sz="1100" spc="-5">
                <a:latin typeface="Arial"/>
                <a:cs typeface="Arial"/>
              </a:rPr>
              <a:t>comporta </a:t>
            </a:r>
            <a:r>
              <a:rPr dirty="0" sz="1100">
                <a:latin typeface="Arial"/>
                <a:cs typeface="Arial"/>
              </a:rPr>
              <a:t>como un  </a:t>
            </a:r>
            <a:r>
              <a:rPr dirty="0" sz="1100" spc="-5">
                <a:latin typeface="Arial"/>
                <a:cs typeface="Arial"/>
              </a:rPr>
              <a:t>elemento netamente capacitivo (“aportando </a:t>
            </a:r>
            <a:r>
              <a:rPr dirty="0" sz="1100">
                <a:latin typeface="Arial"/>
                <a:cs typeface="Arial"/>
              </a:rPr>
              <a:t>con </a:t>
            </a:r>
            <a:r>
              <a:rPr dirty="0" sz="1100" spc="-5">
                <a:latin typeface="Arial"/>
                <a:cs typeface="Arial"/>
              </a:rPr>
              <a:t>reactivos </a:t>
            </a:r>
            <a:r>
              <a:rPr dirty="0" sz="1100">
                <a:latin typeface="Arial"/>
                <a:cs typeface="Arial"/>
              </a:rPr>
              <a:t>a</a:t>
            </a:r>
            <a:r>
              <a:rPr dirty="0" sz="1100" spc="2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red”).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00">
              <a:latin typeface="Arial"/>
              <a:cs typeface="Arial"/>
            </a:endParaRPr>
          </a:p>
          <a:p>
            <a:pPr algn="just" marL="12700" marR="6350">
              <a:lnSpc>
                <a:spcPct val="136500"/>
              </a:lnSpc>
              <a:spcBef>
                <a:spcPts val="5"/>
              </a:spcBef>
            </a:pPr>
            <a:r>
              <a:rPr dirty="0" sz="1100" spc="-5">
                <a:latin typeface="Arial"/>
                <a:cs typeface="Arial"/>
              </a:rPr>
              <a:t>El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comportamiento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del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dispositivo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SVC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cuando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está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conectado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la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red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se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puede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explicar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con  </a:t>
            </a:r>
            <a:r>
              <a:rPr dirty="0" sz="1100" spc="-5">
                <a:latin typeface="Arial"/>
                <a:cs typeface="Arial"/>
              </a:rPr>
              <a:t>la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siguiente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red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equivalente</a:t>
            </a:r>
            <a:r>
              <a:rPr dirty="0" sz="1100" spc="-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en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el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que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se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muestra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el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voltaje</a:t>
            </a:r>
            <a:r>
              <a:rPr dirty="0" sz="1100" spc="-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las</a:t>
            </a:r>
            <a:r>
              <a:rPr dirty="0" sz="1100" spc="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barras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ante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diferentes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tipos  </a:t>
            </a:r>
            <a:r>
              <a:rPr dirty="0" sz="1100">
                <a:latin typeface="Arial"/>
                <a:cs typeface="Arial"/>
              </a:rPr>
              <a:t>y magnitudes de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carga.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00">
              <a:latin typeface="Arial"/>
              <a:cs typeface="Arial"/>
            </a:endParaRPr>
          </a:p>
          <a:p>
            <a:pPr algn="just" marL="12700" marR="5715">
              <a:lnSpc>
                <a:spcPct val="136400"/>
              </a:lnSpc>
              <a:spcBef>
                <a:spcPts val="5"/>
              </a:spcBef>
            </a:pPr>
            <a:r>
              <a:rPr dirty="0" sz="1100">
                <a:latin typeface="Arial"/>
                <a:cs typeface="Arial"/>
              </a:rPr>
              <a:t>La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figura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3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muestra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 spc="5">
                <a:latin typeface="Arial"/>
                <a:cs typeface="Arial"/>
              </a:rPr>
              <a:t>que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si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la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carga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es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puramente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inductiva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el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voltaje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la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barra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Vj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será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menor  </a:t>
            </a:r>
            <a:r>
              <a:rPr dirty="0" sz="1100">
                <a:latin typeface="Arial"/>
                <a:cs typeface="Arial"/>
              </a:rPr>
              <a:t>que el </a:t>
            </a:r>
            <a:r>
              <a:rPr dirty="0" sz="1100" spc="-5">
                <a:latin typeface="Arial"/>
                <a:cs typeface="Arial"/>
              </a:rPr>
              <a:t>voltaje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 barra Vi, la característica del </a:t>
            </a:r>
            <a:r>
              <a:rPr dirty="0" sz="1100">
                <a:latin typeface="Arial"/>
                <a:cs typeface="Arial"/>
              </a:rPr>
              <a:t>sistema </a:t>
            </a:r>
            <a:r>
              <a:rPr dirty="0" sz="1100" spc="-5">
                <a:latin typeface="Arial"/>
                <a:cs typeface="Arial"/>
              </a:rPr>
              <a:t>está </a:t>
            </a:r>
            <a:r>
              <a:rPr dirty="0" sz="1100">
                <a:latin typeface="Arial"/>
                <a:cs typeface="Arial"/>
              </a:rPr>
              <a:t>dada </a:t>
            </a:r>
            <a:r>
              <a:rPr dirty="0" sz="1100" spc="-5">
                <a:latin typeface="Arial"/>
                <a:cs typeface="Arial"/>
              </a:rPr>
              <a:t>por la magnitud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Xeq.  Cuando </a:t>
            </a:r>
            <a:r>
              <a:rPr dirty="0" sz="1100">
                <a:latin typeface="Arial"/>
                <a:cs typeface="Arial"/>
              </a:rPr>
              <a:t>el </a:t>
            </a:r>
            <a:r>
              <a:rPr dirty="0" sz="1100" spc="-5">
                <a:latin typeface="Arial"/>
                <a:cs typeface="Arial"/>
              </a:rPr>
              <a:t>sistema está sin </a:t>
            </a:r>
            <a:r>
              <a:rPr dirty="0" sz="1100">
                <a:latin typeface="Arial"/>
                <a:cs typeface="Arial"/>
              </a:rPr>
              <a:t>carga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Vi=Vj.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975811" y="4836432"/>
            <a:ext cx="5640070" cy="2462530"/>
            <a:chOff x="975811" y="4836432"/>
            <a:chExt cx="5640070" cy="2462530"/>
          </a:xfrm>
        </p:grpSpPr>
        <p:sp>
          <p:nvSpPr>
            <p:cNvPr id="4" name="object 4"/>
            <p:cNvSpPr/>
            <p:nvPr/>
          </p:nvSpPr>
          <p:spPr>
            <a:xfrm>
              <a:off x="975811" y="4836432"/>
              <a:ext cx="5639658" cy="239342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560319" y="7025639"/>
              <a:ext cx="269875" cy="269875"/>
            </a:xfrm>
            <a:custGeom>
              <a:avLst/>
              <a:gdLst/>
              <a:ahLst/>
              <a:cxnLst/>
              <a:rect l="l" t="t" r="r" b="b"/>
              <a:pathLst>
                <a:path w="269875" h="269875">
                  <a:moveTo>
                    <a:pt x="269748" y="0"/>
                  </a:moveTo>
                  <a:lnTo>
                    <a:pt x="0" y="0"/>
                  </a:lnTo>
                  <a:lnTo>
                    <a:pt x="0" y="269748"/>
                  </a:lnTo>
                  <a:lnTo>
                    <a:pt x="269748" y="269748"/>
                  </a:lnTo>
                  <a:lnTo>
                    <a:pt x="2697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560319" y="7025639"/>
              <a:ext cx="269875" cy="269875"/>
            </a:xfrm>
            <a:custGeom>
              <a:avLst/>
              <a:gdLst/>
              <a:ahLst/>
              <a:cxnLst/>
              <a:rect l="l" t="t" r="r" b="b"/>
              <a:pathLst>
                <a:path w="269875" h="269875">
                  <a:moveTo>
                    <a:pt x="0" y="269748"/>
                  </a:moveTo>
                  <a:lnTo>
                    <a:pt x="269748" y="269748"/>
                  </a:lnTo>
                  <a:lnTo>
                    <a:pt x="269748" y="0"/>
                  </a:lnTo>
                  <a:lnTo>
                    <a:pt x="0" y="0"/>
                  </a:lnTo>
                  <a:lnTo>
                    <a:pt x="0" y="269748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2642742" y="7053453"/>
            <a:ext cx="96520" cy="193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>
                <a:latin typeface="Carlito"/>
                <a:cs typeface="Carlito"/>
              </a:rPr>
              <a:t>3</a:t>
            </a:r>
            <a:endParaRPr sz="11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64630" y="427735"/>
            <a:ext cx="9652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rlito"/>
                <a:cs typeface="Carlito"/>
              </a:rPr>
              <a:t>9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3452596"/>
            <a:ext cx="5711190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6400"/>
              </a:lnSpc>
              <a:spcBef>
                <a:spcPts val="95"/>
              </a:spcBef>
            </a:pPr>
            <a:r>
              <a:rPr dirty="0" sz="1100">
                <a:latin typeface="Arial"/>
                <a:cs typeface="Arial"/>
              </a:rPr>
              <a:t>La figura 3-2 </a:t>
            </a:r>
            <a:r>
              <a:rPr dirty="0" sz="1100" spc="-5">
                <a:latin typeface="Arial"/>
                <a:cs typeface="Arial"/>
              </a:rPr>
              <a:t>permite observar </a:t>
            </a:r>
            <a:r>
              <a:rPr dirty="0" sz="1100">
                <a:latin typeface="Arial"/>
                <a:cs typeface="Arial"/>
              </a:rPr>
              <a:t>el </a:t>
            </a:r>
            <a:r>
              <a:rPr dirty="0" sz="1100" spc="-5">
                <a:latin typeface="Arial"/>
                <a:cs typeface="Arial"/>
              </a:rPr>
              <a:t>comportamiento del SVC </a:t>
            </a:r>
            <a:r>
              <a:rPr dirty="0" sz="1100">
                <a:latin typeface="Arial"/>
                <a:cs typeface="Arial"/>
              </a:rPr>
              <a:t>cuando la </a:t>
            </a:r>
            <a:r>
              <a:rPr dirty="0" sz="1100" spc="-5">
                <a:latin typeface="Arial"/>
                <a:cs typeface="Arial"/>
              </a:rPr>
              <a:t>reactancia </a:t>
            </a:r>
            <a:r>
              <a:rPr dirty="0" sz="1100">
                <a:latin typeface="Arial"/>
                <a:cs typeface="Arial"/>
              </a:rPr>
              <a:t>del </a:t>
            </a:r>
            <a:r>
              <a:rPr dirty="0" sz="1100" spc="-5">
                <a:latin typeface="Arial"/>
                <a:cs typeface="Arial"/>
              </a:rPr>
              <a:t>sistema  </a:t>
            </a:r>
            <a:r>
              <a:rPr dirty="0" sz="1100">
                <a:latin typeface="Arial"/>
                <a:cs typeface="Arial"/>
              </a:rPr>
              <a:t>ha cambiado </a:t>
            </a:r>
            <a:r>
              <a:rPr dirty="0" sz="1100" spc="-5">
                <a:latin typeface="Arial"/>
                <a:cs typeface="Arial"/>
              </a:rPr>
              <a:t>debido </a:t>
            </a:r>
            <a:r>
              <a:rPr dirty="0" sz="1100">
                <a:latin typeface="Arial"/>
                <a:cs typeface="Arial"/>
              </a:rPr>
              <a:t>a la </a:t>
            </a:r>
            <a:r>
              <a:rPr dirty="0" sz="1100" spc="-5">
                <a:latin typeface="Arial"/>
                <a:cs typeface="Arial"/>
              </a:rPr>
              <a:t>salida </a:t>
            </a:r>
            <a:r>
              <a:rPr dirty="0" sz="1100">
                <a:latin typeface="Arial"/>
                <a:cs typeface="Arial"/>
              </a:rPr>
              <a:t>de un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circuito.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2004" y="6690741"/>
            <a:ext cx="5760085" cy="1625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25000"/>
              </a:lnSpc>
              <a:spcBef>
                <a:spcPts val="100"/>
              </a:spcBef>
            </a:pPr>
            <a:r>
              <a:rPr dirty="0" sz="1200" spc="-5">
                <a:latin typeface="Arial"/>
                <a:cs typeface="Arial"/>
              </a:rPr>
              <a:t>La tecnología </a:t>
            </a:r>
            <a:r>
              <a:rPr dirty="0" sz="1200">
                <a:latin typeface="Arial"/>
                <a:cs typeface="Arial"/>
              </a:rPr>
              <a:t>actual </a:t>
            </a:r>
            <a:r>
              <a:rPr dirty="0" sz="1200" spc="-10">
                <a:latin typeface="Arial"/>
                <a:cs typeface="Arial"/>
              </a:rPr>
              <a:t>ha </a:t>
            </a:r>
            <a:r>
              <a:rPr dirty="0" sz="1200" spc="-5">
                <a:latin typeface="Arial"/>
                <a:cs typeface="Arial"/>
              </a:rPr>
              <a:t>permitido desarrollar varios tipos </a:t>
            </a:r>
            <a:r>
              <a:rPr dirty="0" sz="1200" spc="-10">
                <a:latin typeface="Arial"/>
                <a:cs typeface="Arial"/>
              </a:rPr>
              <a:t>de </a:t>
            </a:r>
            <a:r>
              <a:rPr dirty="0" sz="1200" spc="-5">
                <a:latin typeface="Arial"/>
                <a:cs typeface="Arial"/>
              </a:rPr>
              <a:t>dispositivos </a:t>
            </a:r>
            <a:r>
              <a:rPr dirty="0" sz="1200">
                <a:latin typeface="Arial"/>
                <a:cs typeface="Arial"/>
              </a:rPr>
              <a:t>SVC. </a:t>
            </a:r>
            <a:r>
              <a:rPr dirty="0" sz="1200" spc="-5">
                <a:latin typeface="Arial"/>
                <a:cs typeface="Arial"/>
              </a:rPr>
              <a:t>Los  SVC actuales incluyen circuitos formados </a:t>
            </a:r>
            <a:r>
              <a:rPr dirty="0" sz="1200" spc="-10">
                <a:latin typeface="Arial"/>
                <a:cs typeface="Arial"/>
              </a:rPr>
              <a:t>con </a:t>
            </a:r>
            <a:r>
              <a:rPr dirty="0" sz="1200" spc="-5">
                <a:latin typeface="Arial"/>
                <a:cs typeface="Arial"/>
              </a:rPr>
              <a:t>bancos de condensadores que actúan  bajo una determinada señal de control, también existen variaciones que incluyen  </a:t>
            </a:r>
            <a:r>
              <a:rPr dirty="0" sz="1200">
                <a:latin typeface="Arial"/>
                <a:cs typeface="Arial"/>
              </a:rPr>
              <a:t>reactores </a:t>
            </a:r>
            <a:r>
              <a:rPr dirty="0" sz="1200" spc="-5">
                <a:latin typeface="Arial"/>
                <a:cs typeface="Arial"/>
              </a:rPr>
              <a:t>controlados por tiristores, o condensadores controlados por tiristores etc.  La</a:t>
            </a:r>
            <a:r>
              <a:rPr dirty="0" sz="1200" spc="-8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figura</a:t>
            </a:r>
            <a:r>
              <a:rPr dirty="0" sz="1200" spc="-7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3-3</a:t>
            </a:r>
            <a:r>
              <a:rPr dirty="0" sz="1200" spc="-7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permite</a:t>
            </a:r>
            <a:r>
              <a:rPr dirty="0" sz="1200" spc="-6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observar</a:t>
            </a:r>
            <a:r>
              <a:rPr dirty="0" sz="1200" spc="-7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la</a:t>
            </a:r>
            <a:r>
              <a:rPr dirty="0" sz="1200" spc="-7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característica</a:t>
            </a:r>
            <a:r>
              <a:rPr dirty="0" sz="1200" spc="-7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de</a:t>
            </a:r>
            <a:r>
              <a:rPr dirty="0" sz="1200" spc="-6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un</a:t>
            </a:r>
            <a:r>
              <a:rPr dirty="0" sz="1200" spc="-7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SVC</a:t>
            </a:r>
            <a:r>
              <a:rPr dirty="0" sz="1200" spc="-7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conformado</a:t>
            </a:r>
            <a:r>
              <a:rPr dirty="0" sz="1200" spc="-7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por</a:t>
            </a:r>
            <a:r>
              <a:rPr dirty="0" sz="1200" spc="-7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dos</a:t>
            </a:r>
            <a:r>
              <a:rPr dirty="0" sz="1200" spc="-7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bancos  </a:t>
            </a:r>
            <a:r>
              <a:rPr dirty="0" sz="1200" spc="-5">
                <a:latin typeface="Arial"/>
                <a:cs typeface="Arial"/>
              </a:rPr>
              <a:t>de condensadores controlados por interruptores </a:t>
            </a:r>
            <a:r>
              <a:rPr dirty="0" sz="1200">
                <a:latin typeface="Arial"/>
                <a:cs typeface="Arial"/>
              </a:rPr>
              <a:t>y </a:t>
            </a:r>
            <a:r>
              <a:rPr dirty="0" sz="1200" spc="-5">
                <a:latin typeface="Arial"/>
                <a:cs typeface="Arial"/>
              </a:rPr>
              <a:t>un banco fijo </a:t>
            </a:r>
            <a:r>
              <a:rPr dirty="0" sz="1200" spc="-10">
                <a:latin typeface="Arial"/>
                <a:cs typeface="Arial"/>
              </a:rPr>
              <a:t>en </a:t>
            </a:r>
            <a:r>
              <a:rPr dirty="0" sz="1200" spc="-5">
                <a:latin typeface="Arial"/>
                <a:cs typeface="Arial"/>
              </a:rPr>
              <a:t>paralelo con </a:t>
            </a:r>
            <a:r>
              <a:rPr dirty="0" sz="1200" spc="-10">
                <a:latin typeface="Arial"/>
                <a:cs typeface="Arial"/>
              </a:rPr>
              <a:t>un  </a:t>
            </a:r>
            <a:r>
              <a:rPr dirty="0" sz="1200">
                <a:latin typeface="Arial"/>
                <a:cs typeface="Arial"/>
              </a:rPr>
              <a:t>reactor</a:t>
            </a:r>
            <a:r>
              <a:rPr dirty="0" sz="1200" spc="-5">
                <a:latin typeface="Arial"/>
                <a:cs typeface="Arial"/>
              </a:rPr>
              <a:t> variable.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945655" y="956099"/>
            <a:ext cx="5621020" cy="2462530"/>
            <a:chOff x="945655" y="956099"/>
            <a:chExt cx="5621020" cy="2462530"/>
          </a:xfrm>
        </p:grpSpPr>
        <p:sp>
          <p:nvSpPr>
            <p:cNvPr id="6" name="object 6"/>
            <p:cNvSpPr/>
            <p:nvPr/>
          </p:nvSpPr>
          <p:spPr>
            <a:xfrm>
              <a:off x="945655" y="956099"/>
              <a:ext cx="5620774" cy="235705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996183" y="3116579"/>
              <a:ext cx="405765" cy="302260"/>
            </a:xfrm>
            <a:custGeom>
              <a:avLst/>
              <a:gdLst/>
              <a:ahLst/>
              <a:cxnLst/>
              <a:rect l="l" t="t" r="r" b="b"/>
              <a:pathLst>
                <a:path w="405764" h="302260">
                  <a:moveTo>
                    <a:pt x="405383" y="0"/>
                  </a:moveTo>
                  <a:lnTo>
                    <a:pt x="0" y="0"/>
                  </a:lnTo>
                  <a:lnTo>
                    <a:pt x="0" y="301751"/>
                  </a:lnTo>
                  <a:lnTo>
                    <a:pt x="405383" y="301751"/>
                  </a:lnTo>
                  <a:lnTo>
                    <a:pt x="4053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966505" y="4113214"/>
            <a:ext cx="5622290" cy="2439035"/>
            <a:chOff x="966505" y="4113214"/>
            <a:chExt cx="5622290" cy="2439035"/>
          </a:xfrm>
        </p:grpSpPr>
        <p:sp>
          <p:nvSpPr>
            <p:cNvPr id="9" name="object 9"/>
            <p:cNvSpPr/>
            <p:nvPr/>
          </p:nvSpPr>
          <p:spPr>
            <a:xfrm>
              <a:off x="966505" y="4113214"/>
              <a:ext cx="5622198" cy="238486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272540" y="6281927"/>
              <a:ext cx="364490" cy="269875"/>
            </a:xfrm>
            <a:custGeom>
              <a:avLst/>
              <a:gdLst/>
              <a:ahLst/>
              <a:cxnLst/>
              <a:rect l="l" t="t" r="r" b="b"/>
              <a:pathLst>
                <a:path w="364489" h="269875">
                  <a:moveTo>
                    <a:pt x="364235" y="0"/>
                  </a:moveTo>
                  <a:lnTo>
                    <a:pt x="0" y="0"/>
                  </a:lnTo>
                  <a:lnTo>
                    <a:pt x="0" y="269748"/>
                  </a:lnTo>
                  <a:lnTo>
                    <a:pt x="364235" y="269748"/>
                  </a:lnTo>
                  <a:lnTo>
                    <a:pt x="3642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2996183" y="3116579"/>
            <a:ext cx="405765" cy="302260"/>
          </a:xfrm>
          <a:prstGeom prst="rect">
            <a:avLst/>
          </a:prstGeom>
          <a:ln w="6096">
            <a:solidFill>
              <a:srgbClr val="000000"/>
            </a:solidFill>
          </a:ln>
        </p:spPr>
        <p:txBody>
          <a:bodyPr wrap="square" lIns="0" tIns="40005" rIns="0" bIns="0" rtlCol="0" vert="horz">
            <a:spAutoFit/>
          </a:bodyPr>
          <a:lstStyle/>
          <a:p>
            <a:pPr marL="94615">
              <a:lnSpc>
                <a:spcPct val="100000"/>
              </a:lnSpc>
              <a:spcBef>
                <a:spcPts val="315"/>
              </a:spcBef>
            </a:pPr>
            <a:r>
              <a:rPr dirty="0" sz="1100">
                <a:latin typeface="Carlito"/>
                <a:cs typeface="Carlito"/>
              </a:rPr>
              <a:t>3-1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72539" y="6281927"/>
            <a:ext cx="364490" cy="269875"/>
          </a:xfrm>
          <a:prstGeom prst="rect">
            <a:avLst/>
          </a:prstGeom>
          <a:ln w="6096">
            <a:solidFill>
              <a:srgbClr val="000000"/>
            </a:solidFill>
          </a:ln>
        </p:spPr>
        <p:txBody>
          <a:bodyPr wrap="square" lIns="0" tIns="42545" rIns="0" bIns="0" rtlCol="0" vert="horz">
            <a:spAutoFit/>
          </a:bodyPr>
          <a:lstStyle/>
          <a:p>
            <a:pPr marL="94615">
              <a:lnSpc>
                <a:spcPct val="100000"/>
              </a:lnSpc>
              <a:spcBef>
                <a:spcPts val="335"/>
              </a:spcBef>
            </a:pPr>
            <a:r>
              <a:rPr dirty="0" sz="1000" spc="-10">
                <a:latin typeface="Carlito"/>
                <a:cs typeface="Carlito"/>
              </a:rPr>
              <a:t>3-2</a:t>
            </a:r>
            <a:endParaRPr sz="10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93002" y="427735"/>
            <a:ext cx="16891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rlito"/>
                <a:cs typeface="Carlito"/>
              </a:rPr>
              <a:t>10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96416" y="7207884"/>
            <a:ext cx="5769610" cy="9525"/>
          </a:xfrm>
          <a:custGeom>
            <a:avLst/>
            <a:gdLst/>
            <a:ahLst/>
            <a:cxnLst/>
            <a:rect l="l" t="t" r="r" b="b"/>
            <a:pathLst>
              <a:path w="5769609" h="9525">
                <a:moveTo>
                  <a:pt x="5769229" y="0"/>
                </a:moveTo>
                <a:lnTo>
                  <a:pt x="0" y="0"/>
                </a:lnTo>
                <a:lnTo>
                  <a:pt x="0" y="9144"/>
                </a:lnTo>
                <a:lnTo>
                  <a:pt x="5769229" y="9144"/>
                </a:lnTo>
                <a:lnTo>
                  <a:pt x="5769229" y="0"/>
                </a:lnTo>
                <a:close/>
              </a:path>
            </a:pathLst>
          </a:custGeom>
          <a:solidFill>
            <a:srgbClr val="DEE1EB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989815" y="996615"/>
            <a:ext cx="5553710" cy="3465829"/>
            <a:chOff x="989815" y="996615"/>
            <a:chExt cx="5553710" cy="3465829"/>
          </a:xfrm>
        </p:grpSpPr>
        <p:sp>
          <p:nvSpPr>
            <p:cNvPr id="5" name="object 5"/>
            <p:cNvSpPr/>
            <p:nvPr/>
          </p:nvSpPr>
          <p:spPr>
            <a:xfrm>
              <a:off x="989815" y="996615"/>
              <a:ext cx="5553296" cy="332702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629156" y="4110227"/>
              <a:ext cx="365760" cy="349250"/>
            </a:xfrm>
            <a:custGeom>
              <a:avLst/>
              <a:gdLst/>
              <a:ahLst/>
              <a:cxnLst/>
              <a:rect l="l" t="t" r="r" b="b"/>
              <a:pathLst>
                <a:path w="365760" h="349250">
                  <a:moveTo>
                    <a:pt x="365760" y="0"/>
                  </a:moveTo>
                  <a:lnTo>
                    <a:pt x="0" y="0"/>
                  </a:lnTo>
                  <a:lnTo>
                    <a:pt x="0" y="348995"/>
                  </a:lnTo>
                  <a:lnTo>
                    <a:pt x="365760" y="348995"/>
                  </a:lnTo>
                  <a:lnTo>
                    <a:pt x="3657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629156" y="4110227"/>
              <a:ext cx="365760" cy="349250"/>
            </a:xfrm>
            <a:custGeom>
              <a:avLst/>
              <a:gdLst/>
              <a:ahLst/>
              <a:cxnLst/>
              <a:rect l="l" t="t" r="r" b="b"/>
              <a:pathLst>
                <a:path w="365760" h="349250">
                  <a:moveTo>
                    <a:pt x="0" y="348995"/>
                  </a:moveTo>
                  <a:lnTo>
                    <a:pt x="365760" y="348995"/>
                  </a:lnTo>
                  <a:lnTo>
                    <a:pt x="365760" y="0"/>
                  </a:lnTo>
                  <a:lnTo>
                    <a:pt x="0" y="0"/>
                  </a:lnTo>
                  <a:lnTo>
                    <a:pt x="0" y="348995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6502363" y="8759014"/>
            <a:ext cx="94705" cy="664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586439" y="8987614"/>
            <a:ext cx="85235" cy="6646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902004" y="4140834"/>
            <a:ext cx="5776595" cy="51930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821690">
              <a:lnSpc>
                <a:spcPct val="100000"/>
              </a:lnSpc>
              <a:spcBef>
                <a:spcPts val="95"/>
              </a:spcBef>
            </a:pPr>
            <a:r>
              <a:rPr dirty="0" sz="1000" spc="-10">
                <a:latin typeface="Carlito"/>
                <a:cs typeface="Carlito"/>
              </a:rPr>
              <a:t>3-3</a:t>
            </a:r>
            <a:endParaRPr sz="10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Carlito"/>
              <a:cs typeface="Carlito"/>
            </a:endParaRPr>
          </a:p>
          <a:p>
            <a:pPr algn="just" marL="12700" marR="22225">
              <a:lnSpc>
                <a:spcPct val="136400"/>
              </a:lnSpc>
            </a:pPr>
            <a:r>
              <a:rPr dirty="0" sz="1100" spc="-5">
                <a:latin typeface="Arial"/>
                <a:cs typeface="Arial"/>
              </a:rPr>
              <a:t>El </a:t>
            </a:r>
            <a:r>
              <a:rPr dirty="0" sz="1100">
                <a:latin typeface="Arial"/>
                <a:cs typeface="Arial"/>
              </a:rPr>
              <a:t>margen de </a:t>
            </a:r>
            <a:r>
              <a:rPr dirty="0" sz="1100" spc="-5">
                <a:latin typeface="Arial"/>
                <a:cs typeface="Arial"/>
              </a:rPr>
              <a:t>control </a:t>
            </a:r>
            <a:r>
              <a:rPr dirty="0" sz="1100" spc="-10">
                <a:latin typeface="Arial"/>
                <a:cs typeface="Arial"/>
              </a:rPr>
              <a:t>del </a:t>
            </a:r>
            <a:r>
              <a:rPr dirty="0" sz="1100">
                <a:latin typeface="Arial"/>
                <a:cs typeface="Arial"/>
              </a:rPr>
              <a:t>compensador </a:t>
            </a:r>
            <a:r>
              <a:rPr dirty="0" sz="1100" spc="-5">
                <a:latin typeface="Arial"/>
                <a:cs typeface="Arial"/>
              </a:rPr>
              <a:t>estático </a:t>
            </a:r>
            <a:r>
              <a:rPr dirty="0" sz="1100">
                <a:latin typeface="Arial"/>
                <a:cs typeface="Arial"/>
              </a:rPr>
              <a:t>puede ampliarse </a:t>
            </a:r>
            <a:r>
              <a:rPr dirty="0" sz="1100" spc="-5">
                <a:latin typeface="Arial"/>
                <a:cs typeface="Arial"/>
              </a:rPr>
              <a:t>mediante la conexión </a:t>
            </a:r>
            <a:r>
              <a:rPr dirty="0" sz="1100">
                <a:latin typeface="Arial"/>
                <a:cs typeface="Arial"/>
              </a:rPr>
              <a:t>de  condensadores </a:t>
            </a:r>
            <a:r>
              <a:rPr dirty="0" sz="1100" spc="-5">
                <a:latin typeface="Arial"/>
                <a:cs typeface="Arial"/>
              </a:rPr>
              <a:t>conmutados, </a:t>
            </a:r>
            <a:r>
              <a:rPr dirty="0" sz="1100">
                <a:latin typeface="Arial"/>
                <a:cs typeface="Arial"/>
              </a:rPr>
              <a:t>que se </a:t>
            </a:r>
            <a:r>
              <a:rPr dirty="0" sz="1100" spc="-5">
                <a:latin typeface="Arial"/>
                <a:cs typeface="Arial"/>
              </a:rPr>
              <a:t>conectan </a:t>
            </a:r>
            <a:r>
              <a:rPr dirty="0" sz="1100">
                <a:latin typeface="Arial"/>
                <a:cs typeface="Arial"/>
              </a:rPr>
              <a:t>y desconectan </a:t>
            </a:r>
            <a:r>
              <a:rPr dirty="0" sz="1100" spc="-10">
                <a:latin typeface="Arial"/>
                <a:cs typeface="Arial"/>
              </a:rPr>
              <a:t>en </a:t>
            </a:r>
            <a:r>
              <a:rPr dirty="0" sz="1100">
                <a:latin typeface="Arial"/>
                <a:cs typeface="Arial"/>
              </a:rPr>
              <a:t>función de </a:t>
            </a:r>
            <a:r>
              <a:rPr dirty="0" sz="1100" spc="-5">
                <a:latin typeface="Arial"/>
                <a:cs typeface="Arial"/>
              </a:rPr>
              <a:t>la tensión. </a:t>
            </a:r>
            <a:r>
              <a:rPr dirty="0" sz="1100">
                <a:latin typeface="Arial"/>
                <a:cs typeface="Arial"/>
              </a:rPr>
              <a:t>La  </a:t>
            </a:r>
            <a:r>
              <a:rPr dirty="0" sz="1100" spc="-5">
                <a:latin typeface="Arial"/>
                <a:cs typeface="Arial"/>
              </a:rPr>
              <a:t>figura </a:t>
            </a:r>
            <a:r>
              <a:rPr dirty="0" sz="1100">
                <a:latin typeface="Arial"/>
                <a:cs typeface="Arial"/>
              </a:rPr>
              <a:t>3-3 </a:t>
            </a:r>
            <a:r>
              <a:rPr dirty="0" sz="1100" spc="-5">
                <a:latin typeface="Arial"/>
                <a:cs typeface="Arial"/>
              </a:rPr>
              <a:t>ilustra </a:t>
            </a:r>
            <a:r>
              <a:rPr dirty="0" sz="1100">
                <a:latin typeface="Arial"/>
                <a:cs typeface="Arial"/>
              </a:rPr>
              <a:t>el </a:t>
            </a:r>
            <a:r>
              <a:rPr dirty="0" sz="1100" spc="-5">
                <a:latin typeface="Arial"/>
                <a:cs typeface="Arial"/>
              </a:rPr>
              <a:t>circuito </a:t>
            </a:r>
            <a:r>
              <a:rPr dirty="0" sz="1100">
                <a:latin typeface="Arial"/>
                <a:cs typeface="Arial"/>
              </a:rPr>
              <a:t>y su </a:t>
            </a:r>
            <a:r>
              <a:rPr dirty="0" sz="1100" spc="-5">
                <a:latin typeface="Arial"/>
                <a:cs typeface="Arial"/>
              </a:rPr>
              <a:t>característica tensión-corriente </a:t>
            </a:r>
            <a:r>
              <a:rPr dirty="0" sz="1100">
                <a:latin typeface="Arial"/>
                <a:cs typeface="Arial"/>
              </a:rPr>
              <a:t>de un </a:t>
            </a:r>
            <a:r>
              <a:rPr dirty="0" sz="1100" spc="-5">
                <a:latin typeface="Arial"/>
                <a:cs typeface="Arial"/>
              </a:rPr>
              <a:t>compensador estático  </a:t>
            </a:r>
            <a:r>
              <a:rPr dirty="0" sz="1100">
                <a:latin typeface="Arial"/>
                <a:cs typeface="Arial"/>
              </a:rPr>
              <a:t>con </a:t>
            </a:r>
            <a:r>
              <a:rPr dirty="0" sz="1100" spc="-5">
                <a:latin typeface="Arial"/>
                <a:cs typeface="Arial"/>
              </a:rPr>
              <a:t>tres escalones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condensadores. En dicha figura, la etapa </a:t>
            </a:r>
            <a:r>
              <a:rPr dirty="0" sz="1100">
                <a:latin typeface="Arial"/>
                <a:cs typeface="Arial"/>
              </a:rPr>
              <a:t>1 está </a:t>
            </a:r>
            <a:r>
              <a:rPr dirty="0" sz="1100" spc="-5">
                <a:latin typeface="Arial"/>
                <a:cs typeface="Arial"/>
              </a:rPr>
              <a:t>constituida por la  bobina regulable </a:t>
            </a:r>
            <a:r>
              <a:rPr dirty="0" sz="1100">
                <a:latin typeface="Arial"/>
                <a:cs typeface="Arial"/>
              </a:rPr>
              <a:t>y un </a:t>
            </a:r>
            <a:r>
              <a:rPr dirty="0" sz="1100" spc="-5">
                <a:latin typeface="Arial"/>
                <a:cs typeface="Arial"/>
              </a:rPr>
              <a:t>filtro capacitivo, </a:t>
            </a:r>
            <a:r>
              <a:rPr dirty="0" sz="1100">
                <a:latin typeface="Arial"/>
                <a:cs typeface="Arial"/>
              </a:rPr>
              <a:t>y da origen a </a:t>
            </a:r>
            <a:r>
              <a:rPr dirty="0" sz="1100" spc="-5">
                <a:latin typeface="Arial"/>
                <a:cs typeface="Arial"/>
              </a:rPr>
              <a:t>la característica marcada </a:t>
            </a:r>
            <a:r>
              <a:rPr dirty="0" sz="1100">
                <a:latin typeface="Arial"/>
                <a:cs typeface="Arial"/>
              </a:rPr>
              <a:t>con el</a:t>
            </a:r>
            <a:r>
              <a:rPr dirty="0" sz="1100" spc="29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número</a:t>
            </a:r>
            <a:endParaRPr sz="1100">
              <a:latin typeface="Arial"/>
              <a:cs typeface="Arial"/>
            </a:endParaRPr>
          </a:p>
          <a:p>
            <a:pPr algn="just" marL="12700" marR="24130">
              <a:lnSpc>
                <a:spcPct val="136400"/>
              </a:lnSpc>
            </a:pPr>
            <a:r>
              <a:rPr dirty="0" sz="1100">
                <a:latin typeface="Arial"/>
                <a:cs typeface="Arial"/>
              </a:rPr>
              <a:t>1. La </a:t>
            </a:r>
            <a:r>
              <a:rPr dirty="0" sz="1100" spc="-5">
                <a:latin typeface="Arial"/>
                <a:cs typeface="Arial"/>
              </a:rPr>
              <a:t>misión del filtro, además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aportar reactivo, </a:t>
            </a:r>
            <a:r>
              <a:rPr dirty="0" sz="1100">
                <a:latin typeface="Arial"/>
                <a:cs typeface="Arial"/>
              </a:rPr>
              <a:t>es </a:t>
            </a:r>
            <a:r>
              <a:rPr dirty="0" sz="1100" spc="-5">
                <a:latin typeface="Arial"/>
                <a:cs typeface="Arial"/>
              </a:rPr>
              <a:t>reducir </a:t>
            </a:r>
            <a:r>
              <a:rPr dirty="0" sz="1100">
                <a:latin typeface="Arial"/>
                <a:cs typeface="Arial"/>
              </a:rPr>
              <a:t>el </a:t>
            </a:r>
            <a:r>
              <a:rPr dirty="0" sz="1100" spc="-5">
                <a:latin typeface="Arial"/>
                <a:cs typeface="Arial"/>
              </a:rPr>
              <a:t>contenido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armónicos. Si</a:t>
            </a:r>
            <a:r>
              <a:rPr dirty="0" sz="1100" spc="-16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la  tensión desciende, </a:t>
            </a:r>
            <a:r>
              <a:rPr dirty="0" sz="1100">
                <a:latin typeface="Arial"/>
                <a:cs typeface="Arial"/>
              </a:rPr>
              <a:t>se conectan </a:t>
            </a:r>
            <a:r>
              <a:rPr dirty="0" sz="1100" spc="-5">
                <a:latin typeface="Arial"/>
                <a:cs typeface="Arial"/>
              </a:rPr>
              <a:t>sucesivamente las </a:t>
            </a:r>
            <a:r>
              <a:rPr dirty="0" sz="1100">
                <a:latin typeface="Arial"/>
                <a:cs typeface="Arial"/>
              </a:rPr>
              <a:t>etapas 2 y </a:t>
            </a:r>
            <a:r>
              <a:rPr dirty="0" sz="1100" spc="-10">
                <a:latin typeface="Arial"/>
                <a:cs typeface="Arial"/>
              </a:rPr>
              <a:t>3, </a:t>
            </a:r>
            <a:r>
              <a:rPr dirty="0" sz="1100">
                <a:latin typeface="Arial"/>
                <a:cs typeface="Arial"/>
              </a:rPr>
              <a:t>que </a:t>
            </a:r>
            <a:r>
              <a:rPr dirty="0" sz="1100" spc="-5">
                <a:latin typeface="Arial"/>
                <a:cs typeface="Arial"/>
              </a:rPr>
              <a:t>desplazan la  característica tensión-corriente </a:t>
            </a:r>
            <a:r>
              <a:rPr dirty="0" sz="1100">
                <a:latin typeface="Arial"/>
                <a:cs typeface="Arial"/>
              </a:rPr>
              <a:t>hacia la </a:t>
            </a:r>
            <a:r>
              <a:rPr dirty="0" sz="1100" spc="-5">
                <a:latin typeface="Arial"/>
                <a:cs typeface="Arial"/>
              </a:rPr>
              <a:t>zona</a:t>
            </a:r>
            <a:r>
              <a:rPr dirty="0" sz="110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capacitiva.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</a:pPr>
            <a:r>
              <a:rPr dirty="0" sz="1450" spc="-60" b="1">
                <a:solidFill>
                  <a:srgbClr val="000D77"/>
                </a:solidFill>
                <a:latin typeface="Arial"/>
                <a:cs typeface="Arial"/>
              </a:rPr>
              <a:t>Compensadores estáticos </a:t>
            </a:r>
            <a:r>
              <a:rPr dirty="0" sz="1450" spc="-55" b="1">
                <a:solidFill>
                  <a:srgbClr val="000D77"/>
                </a:solidFill>
                <a:latin typeface="Arial"/>
                <a:cs typeface="Arial"/>
              </a:rPr>
              <a:t>(SVCs) </a:t>
            </a:r>
            <a:r>
              <a:rPr dirty="0" u="heavy" sz="1450" spc="-45" b="1" i="1">
                <a:solidFill>
                  <a:srgbClr val="000D77"/>
                </a:solidFill>
                <a:uFill>
                  <a:solidFill>
                    <a:srgbClr val="000D77"/>
                  </a:solidFill>
                </a:uFill>
                <a:latin typeface="Arial"/>
                <a:cs typeface="Arial"/>
              </a:rPr>
              <a:t>con</a:t>
            </a:r>
            <a:r>
              <a:rPr dirty="0" u="heavy" sz="1450" spc="-290" b="1" i="1">
                <a:solidFill>
                  <a:srgbClr val="000D77"/>
                </a:solidFill>
                <a:uFill>
                  <a:solidFill>
                    <a:srgbClr val="000D77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450" spc="-60" b="1" i="1">
                <a:solidFill>
                  <a:srgbClr val="000D77"/>
                </a:solidFill>
                <a:uFill>
                  <a:solidFill>
                    <a:srgbClr val="000D77"/>
                  </a:solidFill>
                </a:uFill>
                <a:latin typeface="Arial"/>
                <a:cs typeface="Arial"/>
              </a:rPr>
              <a:t>tiristores</a:t>
            </a:r>
            <a:endParaRPr sz="1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900">
              <a:latin typeface="Arial"/>
              <a:cs typeface="Arial"/>
            </a:endParaRPr>
          </a:p>
          <a:p>
            <a:pPr marL="1360805">
              <a:lnSpc>
                <a:spcPct val="100000"/>
              </a:lnSpc>
              <a:tabLst>
                <a:tab pos="5763260" algn="l"/>
              </a:tabLst>
            </a:pPr>
            <a:r>
              <a:rPr dirty="0" u="sng" sz="1450" spc="-60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Reactancia controlada </a:t>
            </a:r>
            <a:r>
              <a:rPr dirty="0" u="sng" sz="1450" spc="-55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mediante</a:t>
            </a:r>
            <a:r>
              <a:rPr dirty="0" u="sng" sz="1450" spc="-220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450" spc="-60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tiristores	</a:t>
            </a:r>
            <a:endParaRPr sz="1450">
              <a:latin typeface="Arial"/>
              <a:cs typeface="Arial"/>
            </a:endParaRPr>
          </a:p>
          <a:p>
            <a:pPr algn="just" marL="12700" marR="20955">
              <a:lnSpc>
                <a:spcPct val="136400"/>
              </a:lnSpc>
              <a:spcBef>
                <a:spcPts val="254"/>
              </a:spcBef>
            </a:pPr>
            <a:r>
              <a:rPr dirty="0" sz="1100" spc="-5">
                <a:latin typeface="Arial"/>
                <a:cs typeface="Arial"/>
              </a:rPr>
              <a:t>El </a:t>
            </a:r>
            <a:r>
              <a:rPr dirty="0" sz="1100">
                <a:latin typeface="Arial"/>
                <a:cs typeface="Arial"/>
              </a:rPr>
              <a:t>elemento </a:t>
            </a:r>
            <a:r>
              <a:rPr dirty="0" sz="1100" spc="-5">
                <a:latin typeface="Arial"/>
                <a:cs typeface="Arial"/>
              </a:rPr>
              <a:t>central del </a:t>
            </a:r>
            <a:r>
              <a:rPr dirty="0" sz="1100">
                <a:latin typeface="Arial"/>
                <a:cs typeface="Arial"/>
              </a:rPr>
              <a:t>sistema </a:t>
            </a:r>
            <a:r>
              <a:rPr dirty="0" sz="1100" spc="-5">
                <a:latin typeface="Arial"/>
                <a:cs typeface="Arial"/>
              </a:rPr>
              <a:t>descrito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compensación estática, </a:t>
            </a:r>
            <a:r>
              <a:rPr dirty="0" sz="1100">
                <a:latin typeface="Arial"/>
                <a:cs typeface="Arial"/>
              </a:rPr>
              <a:t>es </a:t>
            </a:r>
            <a:r>
              <a:rPr dirty="0" sz="1100" spc="-10">
                <a:latin typeface="Arial"/>
                <a:cs typeface="Arial"/>
              </a:rPr>
              <a:t>la </a:t>
            </a:r>
            <a:r>
              <a:rPr dirty="0" sz="1100" spc="-5">
                <a:latin typeface="Arial"/>
                <a:cs typeface="Arial"/>
              </a:rPr>
              <a:t>bobina regulable,  </a:t>
            </a:r>
            <a:r>
              <a:rPr dirty="0" sz="1100">
                <a:latin typeface="Arial"/>
                <a:cs typeface="Arial"/>
              </a:rPr>
              <a:t>con sus </a:t>
            </a:r>
            <a:r>
              <a:rPr dirty="0" sz="1100" spc="-5">
                <a:latin typeface="Arial"/>
                <a:cs typeface="Arial"/>
              </a:rPr>
              <a:t>semiconductores </a:t>
            </a:r>
            <a:r>
              <a:rPr dirty="0" sz="1100">
                <a:latin typeface="Arial"/>
                <a:cs typeface="Arial"/>
              </a:rPr>
              <a:t>y su </a:t>
            </a:r>
            <a:r>
              <a:rPr dirty="0" sz="1100" spc="-5">
                <a:latin typeface="Arial"/>
                <a:cs typeface="Arial"/>
              </a:rPr>
              <a:t>correspondiente </a:t>
            </a:r>
            <a:r>
              <a:rPr dirty="0" sz="1100">
                <a:latin typeface="Arial"/>
                <a:cs typeface="Arial"/>
              </a:rPr>
              <a:t>sistema de </a:t>
            </a:r>
            <a:r>
              <a:rPr dirty="0" sz="1100" spc="-5">
                <a:latin typeface="Arial"/>
                <a:cs typeface="Arial"/>
              </a:rPr>
              <a:t>control. </a:t>
            </a:r>
            <a:r>
              <a:rPr dirty="0" sz="1100">
                <a:latin typeface="Arial"/>
                <a:cs typeface="Arial"/>
              </a:rPr>
              <a:t>La </a:t>
            </a:r>
            <a:r>
              <a:rPr dirty="0" sz="1100" spc="-5">
                <a:latin typeface="Arial"/>
                <a:cs typeface="Arial"/>
              </a:rPr>
              <a:t>figura </a:t>
            </a:r>
            <a:r>
              <a:rPr dirty="0" u="sng" sz="1100">
                <a:solidFill>
                  <a:srgbClr val="427596"/>
                </a:solidFill>
                <a:uFill>
                  <a:solidFill>
                    <a:srgbClr val="427596"/>
                  </a:solidFill>
                </a:uFill>
                <a:latin typeface="Arial"/>
                <a:cs typeface="Arial"/>
                <a:hlinkClick r:id="rId5"/>
              </a:rPr>
              <a:t>4</a:t>
            </a:r>
            <a:r>
              <a:rPr dirty="0" sz="1100">
                <a:solidFill>
                  <a:srgbClr val="427596"/>
                </a:solidFill>
                <a:latin typeface="Arial"/>
                <a:cs typeface="Arial"/>
                <a:hlinkClick r:id="rId5"/>
              </a:rPr>
              <a:t> </a:t>
            </a:r>
            <a:r>
              <a:rPr dirty="0" sz="1100" spc="-5">
                <a:latin typeface="Arial"/>
                <a:cs typeface="Arial"/>
              </a:rPr>
              <a:t>muestra </a:t>
            </a:r>
            <a:r>
              <a:rPr dirty="0" sz="1100">
                <a:latin typeface="Arial"/>
                <a:cs typeface="Arial"/>
              </a:rPr>
              <a:t>el  </a:t>
            </a:r>
            <a:r>
              <a:rPr dirty="0" sz="1100" spc="-5">
                <a:latin typeface="Arial"/>
                <a:cs typeface="Arial"/>
              </a:rPr>
              <a:t>circuito eléctrico </a:t>
            </a:r>
            <a:r>
              <a:rPr dirty="0" sz="1100">
                <a:latin typeface="Arial"/>
                <a:cs typeface="Arial"/>
              </a:rPr>
              <a:t>y el </a:t>
            </a:r>
            <a:r>
              <a:rPr dirty="0" sz="1100" spc="-5">
                <a:latin typeface="Arial"/>
                <a:cs typeface="Arial"/>
              </a:rPr>
              <a:t>ciclo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conducción </a:t>
            </a:r>
            <a:r>
              <a:rPr dirty="0" sz="1100">
                <a:latin typeface="Arial"/>
                <a:cs typeface="Arial"/>
              </a:rPr>
              <a:t>de una </a:t>
            </a:r>
            <a:r>
              <a:rPr dirty="0" sz="1100" spc="-5">
                <a:latin typeface="Arial"/>
                <a:cs typeface="Arial"/>
              </a:rPr>
              <a:t>bobina controlada mediante </a:t>
            </a:r>
            <a:r>
              <a:rPr dirty="0" sz="1100">
                <a:latin typeface="Arial"/>
                <a:cs typeface="Arial"/>
              </a:rPr>
              <a:t>dos </a:t>
            </a:r>
            <a:r>
              <a:rPr dirty="0" sz="1100" spc="-5">
                <a:latin typeface="Arial"/>
                <a:cs typeface="Arial"/>
              </a:rPr>
              <a:t>tiristores.  Cada tiristor comienza </a:t>
            </a:r>
            <a:r>
              <a:rPr dirty="0" sz="1100">
                <a:latin typeface="Arial"/>
                <a:cs typeface="Arial"/>
              </a:rPr>
              <a:t>a </a:t>
            </a:r>
            <a:r>
              <a:rPr dirty="0" sz="1100" spc="-5">
                <a:latin typeface="Arial"/>
                <a:cs typeface="Arial"/>
              </a:rPr>
              <a:t>conducir </a:t>
            </a:r>
            <a:r>
              <a:rPr dirty="0" sz="1100">
                <a:latin typeface="Arial"/>
                <a:cs typeface="Arial"/>
              </a:rPr>
              <a:t>cuando se </a:t>
            </a:r>
            <a:r>
              <a:rPr dirty="0" sz="1100" spc="-5">
                <a:latin typeface="Arial"/>
                <a:cs typeface="Arial"/>
              </a:rPr>
              <a:t>encuentra polarizado </a:t>
            </a:r>
            <a:r>
              <a:rPr dirty="0" sz="1100">
                <a:latin typeface="Arial"/>
                <a:cs typeface="Arial"/>
              </a:rPr>
              <a:t>en </a:t>
            </a:r>
            <a:r>
              <a:rPr dirty="0" sz="1100" spc="-5">
                <a:latin typeface="Arial"/>
                <a:cs typeface="Arial"/>
              </a:rPr>
              <a:t>secuencia directa, </a:t>
            </a:r>
            <a:r>
              <a:rPr dirty="0" sz="1100">
                <a:latin typeface="Arial"/>
                <a:cs typeface="Arial"/>
              </a:rPr>
              <a:t>y  además recibe </a:t>
            </a:r>
            <a:r>
              <a:rPr dirty="0" sz="1100" spc="-5">
                <a:latin typeface="Arial"/>
                <a:cs typeface="Arial"/>
              </a:rPr>
              <a:t>la orden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disparo </a:t>
            </a:r>
            <a:r>
              <a:rPr dirty="0" sz="1100">
                <a:latin typeface="Arial"/>
                <a:cs typeface="Arial"/>
              </a:rPr>
              <a:t>a </a:t>
            </a:r>
            <a:r>
              <a:rPr dirty="0" sz="1100" spc="-5">
                <a:latin typeface="Arial"/>
                <a:cs typeface="Arial"/>
              </a:rPr>
              <a:t>través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 puerta correspondiente. El disparo </a:t>
            </a:r>
            <a:r>
              <a:rPr dirty="0" sz="1100" spc="-10">
                <a:latin typeface="Arial"/>
                <a:cs typeface="Arial"/>
              </a:rPr>
              <a:t>es  </a:t>
            </a:r>
            <a:r>
              <a:rPr dirty="0" sz="1100">
                <a:latin typeface="Arial"/>
                <a:cs typeface="Arial"/>
              </a:rPr>
              <a:t>ordenado por el </a:t>
            </a:r>
            <a:r>
              <a:rPr dirty="0" sz="1100" spc="-5">
                <a:latin typeface="Arial"/>
                <a:cs typeface="Arial"/>
              </a:rPr>
              <a:t>sistema </a:t>
            </a:r>
            <a:r>
              <a:rPr dirty="0" sz="1100">
                <a:latin typeface="Arial"/>
                <a:cs typeface="Arial"/>
              </a:rPr>
              <a:t>de control en el </a:t>
            </a:r>
            <a:r>
              <a:rPr dirty="0" sz="1100" spc="-5">
                <a:latin typeface="Arial"/>
                <a:cs typeface="Arial"/>
              </a:rPr>
              <a:t>instante determinado </a:t>
            </a:r>
            <a:r>
              <a:rPr dirty="0" sz="1100">
                <a:latin typeface="Arial"/>
                <a:cs typeface="Arial"/>
              </a:rPr>
              <a:t>por el </a:t>
            </a:r>
            <a:r>
              <a:rPr dirty="0" sz="1100" spc="-5">
                <a:latin typeface="Arial"/>
                <a:cs typeface="Arial"/>
              </a:rPr>
              <a:t>ángulo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disparo </a:t>
            </a:r>
            <a:r>
              <a:rPr dirty="0" sz="1100">
                <a:latin typeface="Arial"/>
                <a:cs typeface="Arial"/>
              </a:rPr>
              <a:t>,  que se </a:t>
            </a:r>
            <a:r>
              <a:rPr dirty="0" sz="1100" spc="-5">
                <a:latin typeface="Arial"/>
                <a:cs typeface="Arial"/>
              </a:rPr>
              <a:t>mide </a:t>
            </a:r>
            <a:r>
              <a:rPr dirty="0" sz="1100">
                <a:latin typeface="Arial"/>
                <a:cs typeface="Arial"/>
              </a:rPr>
              <a:t>a </a:t>
            </a:r>
            <a:r>
              <a:rPr dirty="0" sz="1100" spc="-5">
                <a:latin typeface="Arial"/>
                <a:cs typeface="Arial"/>
              </a:rPr>
              <a:t>partir del </a:t>
            </a:r>
            <a:r>
              <a:rPr dirty="0" sz="1100">
                <a:latin typeface="Arial"/>
                <a:cs typeface="Arial"/>
              </a:rPr>
              <a:t>paso por cero de </a:t>
            </a:r>
            <a:r>
              <a:rPr dirty="0" sz="1100" spc="-5">
                <a:latin typeface="Arial"/>
                <a:cs typeface="Arial"/>
              </a:rPr>
              <a:t>la tensión </a:t>
            </a:r>
            <a:r>
              <a:rPr dirty="0" sz="1100" spc="5">
                <a:latin typeface="Arial"/>
                <a:cs typeface="Arial"/>
              </a:rPr>
              <a:t>en </a:t>
            </a:r>
            <a:r>
              <a:rPr dirty="0" sz="1100">
                <a:latin typeface="Arial"/>
                <a:cs typeface="Arial"/>
              </a:rPr>
              <a:t>el </a:t>
            </a:r>
            <a:r>
              <a:rPr dirty="0" sz="1100" spc="-5">
                <a:latin typeface="Arial"/>
                <a:cs typeface="Arial"/>
              </a:rPr>
              <a:t>tiristor. El ángulo </a:t>
            </a:r>
            <a:r>
              <a:rPr dirty="0" sz="1100">
                <a:latin typeface="Arial"/>
                <a:cs typeface="Arial"/>
              </a:rPr>
              <a:t>durante el cual  un </a:t>
            </a:r>
            <a:r>
              <a:rPr dirty="0" sz="1100" spc="-5">
                <a:latin typeface="Arial"/>
                <a:cs typeface="Arial"/>
              </a:rPr>
              <a:t>tiristor </a:t>
            </a:r>
            <a:r>
              <a:rPr dirty="0" sz="1100">
                <a:latin typeface="Arial"/>
                <a:cs typeface="Arial"/>
              </a:rPr>
              <a:t>conduce se </a:t>
            </a:r>
            <a:r>
              <a:rPr dirty="0" sz="1100" spc="-5">
                <a:latin typeface="Arial"/>
                <a:cs typeface="Arial"/>
              </a:rPr>
              <a:t>llama ángulo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5">
                <a:latin typeface="Arial"/>
                <a:cs typeface="Arial"/>
              </a:rPr>
              <a:t> conducción.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93002" y="427735"/>
            <a:ext cx="16891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rlito"/>
                <a:cs typeface="Carlito"/>
              </a:rPr>
              <a:t>11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6364604"/>
            <a:ext cx="5758815" cy="106426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1100" b="1">
                <a:latin typeface="Carlito"/>
                <a:cs typeface="Carlito"/>
              </a:rPr>
              <a:t>Figura 4: </a:t>
            </a:r>
            <a:r>
              <a:rPr dirty="0" sz="1100">
                <a:latin typeface="Carlito"/>
                <a:cs typeface="Carlito"/>
              </a:rPr>
              <a:t>Reactancia </a:t>
            </a:r>
            <a:r>
              <a:rPr dirty="0" sz="1100" spc="-5">
                <a:latin typeface="Carlito"/>
                <a:cs typeface="Carlito"/>
              </a:rPr>
              <a:t>controlada </a:t>
            </a:r>
            <a:r>
              <a:rPr dirty="0" sz="1100">
                <a:latin typeface="Carlito"/>
                <a:cs typeface="Carlito"/>
              </a:rPr>
              <a:t>mediante</a:t>
            </a:r>
            <a:r>
              <a:rPr dirty="0" sz="1100" spc="-20">
                <a:latin typeface="Carlito"/>
                <a:cs typeface="Carlito"/>
              </a:rPr>
              <a:t> </a:t>
            </a:r>
            <a:r>
              <a:rPr dirty="0" sz="1100" spc="-5">
                <a:latin typeface="Carlito"/>
                <a:cs typeface="Carlito"/>
              </a:rPr>
              <a:t>tiristores.</a:t>
            </a:r>
            <a:endParaRPr sz="11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50">
              <a:latin typeface="Carlito"/>
              <a:cs typeface="Carlito"/>
            </a:endParaRPr>
          </a:p>
          <a:p>
            <a:pPr algn="just" marL="12700" marR="5080">
              <a:lnSpc>
                <a:spcPct val="136400"/>
              </a:lnSpc>
              <a:tabLst>
                <a:tab pos="1454150" algn="l"/>
                <a:tab pos="3807460" algn="l"/>
              </a:tabLst>
            </a:pPr>
            <a:r>
              <a:rPr dirty="0" sz="1100">
                <a:latin typeface="Arial"/>
                <a:cs typeface="Arial"/>
              </a:rPr>
              <a:t>Como </a:t>
            </a:r>
            <a:r>
              <a:rPr dirty="0" sz="1100" spc="10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indica </a:t>
            </a:r>
            <a:r>
              <a:rPr dirty="0" sz="1100" spc="10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la </a:t>
            </a:r>
            <a:r>
              <a:rPr dirty="0" sz="1100" spc="10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figura, </a:t>
            </a:r>
            <a:r>
              <a:rPr dirty="0" sz="1100" spc="10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un </a:t>
            </a:r>
            <a:r>
              <a:rPr dirty="0" sz="1100" spc="8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ángulo </a:t>
            </a:r>
            <a:r>
              <a:rPr dirty="0" sz="1100" spc="1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9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disparo	</a:t>
            </a:r>
            <a:r>
              <a:rPr dirty="0" sz="1100">
                <a:latin typeface="Arial"/>
                <a:cs typeface="Arial"/>
              </a:rPr>
              <a:t>corresponde a un </a:t>
            </a:r>
            <a:r>
              <a:rPr dirty="0" sz="1100" spc="-5">
                <a:latin typeface="Arial"/>
                <a:cs typeface="Arial"/>
              </a:rPr>
              <a:t>ángulo </a:t>
            </a:r>
            <a:r>
              <a:rPr dirty="0" sz="1100">
                <a:latin typeface="Arial"/>
                <a:cs typeface="Arial"/>
              </a:rPr>
              <a:t>de  </a:t>
            </a:r>
            <a:r>
              <a:rPr dirty="0" sz="1100" spc="-5">
                <a:latin typeface="Arial"/>
                <a:cs typeface="Arial"/>
              </a:rPr>
              <a:t>conducción	</a:t>
            </a:r>
            <a:r>
              <a:rPr dirty="0" sz="1100">
                <a:latin typeface="Arial"/>
                <a:cs typeface="Arial"/>
              </a:rPr>
              <a:t>en cada </a:t>
            </a:r>
            <a:r>
              <a:rPr dirty="0" sz="1100" spc="-5">
                <a:latin typeface="Arial"/>
                <a:cs typeface="Arial"/>
              </a:rPr>
              <a:t>tiristor, </a:t>
            </a:r>
            <a:r>
              <a:rPr dirty="0" sz="1100">
                <a:latin typeface="Arial"/>
                <a:cs typeface="Arial"/>
              </a:rPr>
              <a:t>y por tanto </a:t>
            </a:r>
            <a:r>
              <a:rPr dirty="0" sz="1100" spc="-5">
                <a:latin typeface="Arial"/>
                <a:cs typeface="Arial"/>
              </a:rPr>
              <a:t>la bobina </a:t>
            </a:r>
            <a:r>
              <a:rPr dirty="0" sz="1100">
                <a:latin typeface="Arial"/>
                <a:cs typeface="Arial"/>
              </a:rPr>
              <a:t>conduce a </a:t>
            </a:r>
            <a:r>
              <a:rPr dirty="0" sz="1100" spc="-5">
                <a:latin typeface="Arial"/>
                <a:cs typeface="Arial"/>
              </a:rPr>
              <a:t>lo largo </a:t>
            </a:r>
            <a:r>
              <a:rPr dirty="0" sz="1100" spc="-10">
                <a:latin typeface="Arial"/>
                <a:cs typeface="Arial"/>
              </a:rPr>
              <a:t>de </a:t>
            </a:r>
            <a:r>
              <a:rPr dirty="0" sz="1100">
                <a:latin typeface="Arial"/>
                <a:cs typeface="Arial"/>
              </a:rPr>
              <a:t>todo el  </a:t>
            </a:r>
            <a:r>
              <a:rPr dirty="0" sz="1100" spc="-5">
                <a:latin typeface="Arial"/>
                <a:cs typeface="Arial"/>
              </a:rPr>
              <a:t>ciclo. Este </a:t>
            </a:r>
            <a:r>
              <a:rPr dirty="0" sz="1100">
                <a:latin typeface="Arial"/>
                <a:cs typeface="Arial"/>
              </a:rPr>
              <a:t>modo de </a:t>
            </a:r>
            <a:r>
              <a:rPr dirty="0" sz="1100" spc="-5">
                <a:latin typeface="Arial"/>
                <a:cs typeface="Arial"/>
              </a:rPr>
              <a:t>funcionamiento equivale </a:t>
            </a:r>
            <a:r>
              <a:rPr dirty="0" sz="1100">
                <a:latin typeface="Arial"/>
                <a:cs typeface="Arial"/>
              </a:rPr>
              <a:t>a </a:t>
            </a:r>
            <a:r>
              <a:rPr dirty="0" sz="1100" spc="-5">
                <a:latin typeface="Arial"/>
                <a:cs typeface="Arial"/>
              </a:rPr>
              <a:t>tener la bobina permanentemente</a:t>
            </a:r>
            <a:r>
              <a:rPr dirty="0" sz="1100" spc="7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conectada.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2004" y="7555458"/>
            <a:ext cx="4349750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6400"/>
              </a:lnSpc>
              <a:spcBef>
                <a:spcPts val="95"/>
              </a:spcBef>
              <a:tabLst>
                <a:tab pos="2131060" algn="l"/>
                <a:tab pos="4246880" algn="l"/>
              </a:tabLst>
            </a:pPr>
            <a:r>
              <a:rPr dirty="0" sz="1100" spc="-5">
                <a:latin typeface="Arial"/>
                <a:cs typeface="Arial"/>
              </a:rPr>
              <a:t>Si</a:t>
            </a:r>
            <a:r>
              <a:rPr dirty="0" sz="1100" spc="-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aumenta</a:t>
            </a:r>
            <a:r>
              <a:rPr dirty="0" sz="1100" spc="-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el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ángulo</a:t>
            </a:r>
            <a:r>
              <a:rPr dirty="0" sz="1100" spc="-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9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disparo	</a:t>
            </a:r>
            <a:r>
              <a:rPr dirty="0" sz="1100">
                <a:latin typeface="Arial"/>
                <a:cs typeface="Arial"/>
              </a:rPr>
              <a:t>,</a:t>
            </a:r>
            <a:r>
              <a:rPr dirty="0" sz="1100" spc="-7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disminuye</a:t>
            </a:r>
            <a:r>
              <a:rPr dirty="0" sz="1100" spc="-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el</a:t>
            </a:r>
            <a:r>
              <a:rPr dirty="0" sz="1100" spc="-8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ángulo</a:t>
            </a:r>
            <a:r>
              <a:rPr dirty="0" sz="1100" spc="-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9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conducción  los  ciclos 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conducción  </a:t>
            </a:r>
            <a:r>
              <a:rPr dirty="0" sz="1100">
                <a:latin typeface="Arial"/>
                <a:cs typeface="Arial"/>
              </a:rPr>
              <a:t>para </a:t>
            </a:r>
            <a:r>
              <a:rPr dirty="0" sz="1100" spc="-5">
                <a:latin typeface="Arial"/>
                <a:cs typeface="Arial"/>
              </a:rPr>
              <a:t>los  ángulos</a:t>
            </a:r>
            <a:r>
              <a:rPr dirty="0" sz="1100" spc="29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18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disparo	</a:t>
            </a:r>
            <a:r>
              <a:rPr dirty="0" sz="1100">
                <a:latin typeface="Arial"/>
                <a:cs typeface="Arial"/>
              </a:rPr>
              <a:t>y</a:t>
            </a:r>
            <a:endParaRPr sz="11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87721" y="7555458"/>
            <a:ext cx="1272540" cy="482600"/>
          </a:xfrm>
          <a:prstGeom prst="rect">
            <a:avLst/>
          </a:prstGeom>
        </p:spPr>
        <p:txBody>
          <a:bodyPr wrap="square" lIns="0" tIns="73660" rIns="0" bIns="0" rtlCol="0" vert="horz">
            <a:spAutoFit/>
          </a:bodyPr>
          <a:lstStyle/>
          <a:p>
            <a:pPr algn="r" marR="5715">
              <a:lnSpc>
                <a:spcPct val="100000"/>
              </a:lnSpc>
              <a:spcBef>
                <a:spcPts val="580"/>
              </a:spcBef>
            </a:pPr>
            <a:r>
              <a:rPr dirty="0" sz="1100">
                <a:latin typeface="Arial"/>
                <a:cs typeface="Arial"/>
              </a:rPr>
              <a:t>.</a:t>
            </a:r>
            <a:r>
              <a:rPr dirty="0" sz="1100" spc="-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La</a:t>
            </a:r>
            <a:r>
              <a:rPr dirty="0" sz="1100" spc="-10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figura</a:t>
            </a:r>
            <a:r>
              <a:rPr dirty="0" sz="1100" spc="-70">
                <a:latin typeface="Arial"/>
                <a:cs typeface="Arial"/>
              </a:rPr>
              <a:t> </a:t>
            </a:r>
            <a:r>
              <a:rPr dirty="0" u="sng" sz="1100">
                <a:solidFill>
                  <a:srgbClr val="427596"/>
                </a:solidFill>
                <a:uFill>
                  <a:solidFill>
                    <a:srgbClr val="427596"/>
                  </a:solidFill>
                </a:uFill>
                <a:latin typeface="Arial"/>
                <a:cs typeface="Arial"/>
                <a:hlinkClick r:id="rId2"/>
              </a:rPr>
              <a:t>4</a:t>
            </a:r>
            <a:r>
              <a:rPr dirty="0" sz="1100" spc="-100">
                <a:solidFill>
                  <a:srgbClr val="427596"/>
                </a:solidFill>
                <a:latin typeface="Arial"/>
                <a:cs typeface="Arial"/>
                <a:hlinkClick r:id="rId2"/>
              </a:rPr>
              <a:t> </a:t>
            </a:r>
            <a:r>
              <a:rPr dirty="0" sz="1100" spc="-5">
                <a:latin typeface="Arial"/>
                <a:cs typeface="Arial"/>
              </a:rPr>
              <a:t>muestra</a:t>
            </a:r>
            <a:endParaRPr sz="11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480"/>
              </a:spcBef>
            </a:pPr>
            <a:r>
              <a:rPr dirty="0" sz="1100">
                <a:latin typeface="Arial"/>
                <a:cs typeface="Arial"/>
              </a:rPr>
              <a:t>.</a:t>
            </a:r>
            <a:r>
              <a:rPr dirty="0" sz="1100" spc="114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Conforme</a:t>
            </a:r>
            <a:endParaRPr sz="11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02004" y="8012276"/>
            <a:ext cx="5758815" cy="13220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715">
              <a:lnSpc>
                <a:spcPct val="136600"/>
              </a:lnSpc>
              <a:spcBef>
                <a:spcPts val="100"/>
              </a:spcBef>
            </a:pPr>
            <a:r>
              <a:rPr dirty="0" sz="1100">
                <a:latin typeface="Arial"/>
                <a:cs typeface="Arial"/>
              </a:rPr>
              <a:t>aumenta</a:t>
            </a:r>
            <a:r>
              <a:rPr dirty="0" sz="1100" spc="30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, </a:t>
            </a:r>
            <a:r>
              <a:rPr dirty="0" sz="1100" spc="-5">
                <a:latin typeface="Arial"/>
                <a:cs typeface="Arial"/>
              </a:rPr>
              <a:t>la corriente por la bobina </a:t>
            </a:r>
            <a:r>
              <a:rPr dirty="0" sz="1100">
                <a:latin typeface="Arial"/>
                <a:cs typeface="Arial"/>
              </a:rPr>
              <a:t>es </a:t>
            </a:r>
            <a:r>
              <a:rPr dirty="0" sz="1100" spc="-5">
                <a:latin typeface="Arial"/>
                <a:cs typeface="Arial"/>
              </a:rPr>
              <a:t>menor. Además la corriente </a:t>
            </a:r>
            <a:r>
              <a:rPr dirty="0" sz="1100">
                <a:latin typeface="Arial"/>
                <a:cs typeface="Arial"/>
              </a:rPr>
              <a:t>se </a:t>
            </a:r>
            <a:r>
              <a:rPr dirty="0" sz="1100" spc="-5">
                <a:latin typeface="Arial"/>
                <a:cs typeface="Arial"/>
              </a:rPr>
              <a:t>distorsiona </a:t>
            </a:r>
            <a:r>
              <a:rPr dirty="0" sz="1100">
                <a:latin typeface="Arial"/>
                <a:cs typeface="Arial"/>
              </a:rPr>
              <a:t>y se </a:t>
            </a:r>
            <a:r>
              <a:rPr dirty="0" sz="1100" spc="-5">
                <a:latin typeface="Arial"/>
                <a:cs typeface="Arial"/>
              </a:rPr>
              <a:t>aleja 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 </a:t>
            </a:r>
            <a:r>
              <a:rPr dirty="0" sz="1100">
                <a:latin typeface="Arial"/>
                <a:cs typeface="Arial"/>
              </a:rPr>
              <a:t>forma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sinusoidal.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00">
              <a:latin typeface="Arial"/>
              <a:cs typeface="Arial"/>
            </a:endParaRPr>
          </a:p>
          <a:p>
            <a:pPr algn="just" marL="12700" marR="5080">
              <a:lnSpc>
                <a:spcPct val="136400"/>
              </a:lnSpc>
            </a:pPr>
            <a:r>
              <a:rPr dirty="0" sz="1100" spc="-5">
                <a:latin typeface="Arial"/>
                <a:cs typeface="Arial"/>
              </a:rPr>
              <a:t>Aplicando </a:t>
            </a:r>
            <a:r>
              <a:rPr dirty="0" sz="1100">
                <a:latin typeface="Arial"/>
                <a:cs typeface="Arial"/>
              </a:rPr>
              <a:t>el </a:t>
            </a:r>
            <a:r>
              <a:rPr dirty="0" sz="1100" spc="-5">
                <a:latin typeface="Arial"/>
                <a:cs typeface="Arial"/>
              </a:rPr>
              <a:t>análisis </a:t>
            </a:r>
            <a:r>
              <a:rPr dirty="0" sz="1100">
                <a:latin typeface="Arial"/>
                <a:cs typeface="Arial"/>
              </a:rPr>
              <a:t>de Fourier, es </a:t>
            </a:r>
            <a:r>
              <a:rPr dirty="0" sz="1100" spc="-5">
                <a:latin typeface="Arial"/>
                <a:cs typeface="Arial"/>
              </a:rPr>
              <a:t>posible calcular </a:t>
            </a:r>
            <a:r>
              <a:rPr dirty="0" sz="1100">
                <a:latin typeface="Arial"/>
                <a:cs typeface="Arial"/>
              </a:rPr>
              <a:t>el </a:t>
            </a:r>
            <a:r>
              <a:rPr dirty="0" sz="1100" spc="-5">
                <a:latin typeface="Arial"/>
                <a:cs typeface="Arial"/>
              </a:rPr>
              <a:t>valor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 componente fundamental 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50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Hz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la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corriente,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en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función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del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ángulo</a:t>
            </a:r>
            <a:r>
              <a:rPr dirty="0" sz="1100" spc="-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disparo. Este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análisis</a:t>
            </a:r>
            <a:r>
              <a:rPr dirty="0" sz="1100" spc="-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da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como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resultado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la  </a:t>
            </a:r>
            <a:r>
              <a:rPr dirty="0" sz="1100" spc="-5">
                <a:latin typeface="Arial"/>
                <a:cs typeface="Arial"/>
              </a:rPr>
              <a:t>siguiente relación entre la susceptancia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 bobina controlada </a:t>
            </a:r>
            <a:r>
              <a:rPr dirty="0" sz="1100">
                <a:latin typeface="Arial"/>
                <a:cs typeface="Arial"/>
              </a:rPr>
              <a:t>y el </a:t>
            </a:r>
            <a:r>
              <a:rPr dirty="0" sz="1100" spc="-5">
                <a:latin typeface="Arial"/>
                <a:cs typeface="Arial"/>
              </a:rPr>
              <a:t>ángulo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8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disparo:</a:t>
            </a:r>
            <a:endParaRPr sz="11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417319" y="923543"/>
            <a:ext cx="4715256" cy="52684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046220" y="6777945"/>
            <a:ext cx="562355" cy="1425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673351" y="7006545"/>
            <a:ext cx="629412" cy="14253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928910" y="7692214"/>
            <a:ext cx="95794" cy="6646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297206" y="7692214"/>
            <a:ext cx="86214" cy="6646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4437888" y="7844745"/>
            <a:ext cx="638556" cy="14253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282184" y="7844745"/>
            <a:ext cx="638556" cy="14253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520734" y="8149414"/>
            <a:ext cx="95794" cy="6646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93002" y="427735"/>
            <a:ext cx="16891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rlito"/>
                <a:cs typeface="Carlito"/>
              </a:rPr>
              <a:t>12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1074165"/>
            <a:ext cx="5776595" cy="8560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2159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rlito"/>
                <a:cs typeface="Carlito"/>
              </a:rPr>
              <a:t>(1)</a:t>
            </a:r>
            <a:endParaRPr sz="1100">
              <a:latin typeface="Carlito"/>
              <a:cs typeface="Carlito"/>
            </a:endParaRPr>
          </a:p>
          <a:p>
            <a:pPr>
              <a:lnSpc>
                <a:spcPct val="100000"/>
              </a:lnSpc>
            </a:pPr>
            <a:endParaRPr sz="11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400">
              <a:latin typeface="Carlito"/>
              <a:cs typeface="Carlito"/>
            </a:endParaRPr>
          </a:p>
          <a:p>
            <a:pPr algn="just" marL="12700" marR="24765" indent="51435">
              <a:lnSpc>
                <a:spcPct val="136400"/>
              </a:lnSpc>
            </a:pPr>
            <a:r>
              <a:rPr dirty="0" sz="1100" spc="-5">
                <a:latin typeface="Arial"/>
                <a:cs typeface="Arial"/>
              </a:rPr>
              <a:t>donde </a:t>
            </a:r>
            <a:r>
              <a:rPr dirty="0" sz="1100">
                <a:latin typeface="Arial"/>
                <a:cs typeface="Arial"/>
              </a:rPr>
              <a:t>y son </a:t>
            </a:r>
            <a:r>
              <a:rPr dirty="0" sz="1100" spc="-5">
                <a:latin typeface="Arial"/>
                <a:cs typeface="Arial"/>
              </a:rPr>
              <a:t>los valores eficaces, </a:t>
            </a:r>
            <a:r>
              <a:rPr dirty="0" sz="1100">
                <a:latin typeface="Arial"/>
                <a:cs typeface="Arial"/>
              </a:rPr>
              <a:t>y </a:t>
            </a:r>
            <a:r>
              <a:rPr dirty="0" sz="1100" spc="-5">
                <a:latin typeface="Arial"/>
                <a:cs typeface="Arial"/>
              </a:rPr>
              <a:t>la reactancia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 bobina </a:t>
            </a:r>
            <a:r>
              <a:rPr dirty="0" sz="1100">
                <a:latin typeface="Arial"/>
                <a:cs typeface="Arial"/>
              </a:rPr>
              <a:t>a </a:t>
            </a:r>
            <a:r>
              <a:rPr dirty="0" sz="1100" spc="-5">
                <a:latin typeface="Arial"/>
                <a:cs typeface="Arial"/>
              </a:rPr>
              <a:t>la </a:t>
            </a:r>
            <a:r>
              <a:rPr dirty="0" sz="1100">
                <a:latin typeface="Arial"/>
                <a:cs typeface="Arial"/>
              </a:rPr>
              <a:t>frecuencia  </a:t>
            </a:r>
            <a:r>
              <a:rPr dirty="0" sz="1100" spc="-5">
                <a:latin typeface="Arial"/>
                <a:cs typeface="Arial"/>
              </a:rPr>
              <a:t>fundamental. Aplicando la </a:t>
            </a:r>
            <a:r>
              <a:rPr dirty="0" sz="1100">
                <a:latin typeface="Arial"/>
                <a:cs typeface="Arial"/>
              </a:rPr>
              <a:t>ecuación </a:t>
            </a:r>
            <a:r>
              <a:rPr dirty="0" u="sng" sz="1100">
                <a:solidFill>
                  <a:srgbClr val="427596"/>
                </a:solidFill>
                <a:uFill>
                  <a:solidFill>
                    <a:srgbClr val="427596"/>
                  </a:solidFill>
                </a:uFill>
                <a:latin typeface="Arial"/>
                <a:cs typeface="Arial"/>
                <a:hlinkClick r:id="rId2"/>
              </a:rPr>
              <a:t>1</a:t>
            </a:r>
            <a:r>
              <a:rPr dirty="0" sz="1100">
                <a:solidFill>
                  <a:srgbClr val="427596"/>
                </a:solidFill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podemos modificar la susceptancia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 bobina </a:t>
            </a:r>
            <a:r>
              <a:rPr dirty="0" sz="1100">
                <a:latin typeface="Arial"/>
                <a:cs typeface="Arial"/>
              </a:rPr>
              <a:t>a  </a:t>
            </a:r>
            <a:r>
              <a:rPr dirty="0" sz="1100" spc="-5">
                <a:latin typeface="Arial"/>
                <a:cs typeface="Arial"/>
              </a:rPr>
              <a:t>voluntad, </a:t>
            </a:r>
            <a:r>
              <a:rPr dirty="0" sz="1100">
                <a:latin typeface="Arial"/>
                <a:cs typeface="Arial"/>
              </a:rPr>
              <a:t>a </a:t>
            </a:r>
            <a:r>
              <a:rPr dirty="0" sz="1100" spc="-5">
                <a:latin typeface="Arial"/>
                <a:cs typeface="Arial"/>
              </a:rPr>
              <a:t>través </a:t>
            </a:r>
            <a:r>
              <a:rPr dirty="0" sz="1100">
                <a:latin typeface="Arial"/>
                <a:cs typeface="Arial"/>
              </a:rPr>
              <a:t>del </a:t>
            </a:r>
            <a:r>
              <a:rPr dirty="0" sz="1100" spc="-5">
                <a:latin typeface="Arial"/>
                <a:cs typeface="Arial"/>
              </a:rPr>
              <a:t>ángulo </a:t>
            </a:r>
            <a:r>
              <a:rPr dirty="0" sz="1100">
                <a:latin typeface="Arial"/>
                <a:cs typeface="Arial"/>
              </a:rPr>
              <a:t>de disparo</a:t>
            </a:r>
            <a:r>
              <a:rPr dirty="0" sz="1100" spc="10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>
              <a:latin typeface="Arial"/>
              <a:cs typeface="Arial"/>
            </a:endParaRPr>
          </a:p>
          <a:p>
            <a:pPr algn="just" marL="12700" marR="22860">
              <a:lnSpc>
                <a:spcPct val="136400"/>
              </a:lnSpc>
            </a:pPr>
            <a:r>
              <a:rPr dirty="0" sz="1100" spc="-5">
                <a:latin typeface="Arial"/>
                <a:cs typeface="Arial"/>
              </a:rPr>
              <a:t>El </a:t>
            </a:r>
            <a:r>
              <a:rPr dirty="0" sz="1100">
                <a:latin typeface="Arial"/>
                <a:cs typeface="Arial"/>
              </a:rPr>
              <a:t>sistema de </a:t>
            </a:r>
            <a:r>
              <a:rPr dirty="0" sz="1100" spc="-5">
                <a:latin typeface="Arial"/>
                <a:cs typeface="Arial"/>
              </a:rPr>
              <a:t>control ejecuta la característica tensión-corriente deseada, </a:t>
            </a:r>
            <a:r>
              <a:rPr dirty="0" sz="1100">
                <a:latin typeface="Arial"/>
                <a:cs typeface="Arial"/>
              </a:rPr>
              <a:t>representada por el  </a:t>
            </a:r>
            <a:r>
              <a:rPr dirty="0" sz="1100" spc="-5">
                <a:latin typeface="Arial"/>
                <a:cs typeface="Arial"/>
              </a:rPr>
              <a:t>tramo </a:t>
            </a:r>
            <a:r>
              <a:rPr dirty="0" sz="1100">
                <a:latin typeface="Arial"/>
                <a:cs typeface="Arial"/>
              </a:rPr>
              <a:t>con </a:t>
            </a:r>
            <a:r>
              <a:rPr dirty="0" sz="1100" spc="-5">
                <a:latin typeface="Arial"/>
                <a:cs typeface="Arial"/>
              </a:rPr>
              <a:t>ligera pendiente positiva </a:t>
            </a:r>
            <a:r>
              <a:rPr dirty="0" sz="1100">
                <a:latin typeface="Arial"/>
                <a:cs typeface="Arial"/>
              </a:rPr>
              <a:t>en </a:t>
            </a:r>
            <a:r>
              <a:rPr dirty="0" sz="1100" spc="-5">
                <a:latin typeface="Arial"/>
                <a:cs typeface="Arial"/>
              </a:rPr>
              <a:t>las </a:t>
            </a:r>
            <a:r>
              <a:rPr dirty="0" sz="1100">
                <a:latin typeface="Arial"/>
                <a:cs typeface="Arial"/>
              </a:rPr>
              <a:t>figuras </a:t>
            </a:r>
            <a:r>
              <a:rPr dirty="0" u="sng" sz="1100">
                <a:solidFill>
                  <a:srgbClr val="427596"/>
                </a:solidFill>
                <a:uFill>
                  <a:solidFill>
                    <a:srgbClr val="427596"/>
                  </a:solidFill>
                </a:uFill>
                <a:latin typeface="Arial"/>
                <a:cs typeface="Arial"/>
                <a:hlinkClick r:id="rId3"/>
              </a:rPr>
              <a:t>2</a:t>
            </a:r>
            <a:r>
              <a:rPr dirty="0" sz="1100">
                <a:solidFill>
                  <a:srgbClr val="427596"/>
                </a:solidFill>
                <a:latin typeface="Arial"/>
                <a:cs typeface="Arial"/>
                <a:hlinkClick r:id="rId3"/>
              </a:rPr>
              <a:t> </a:t>
            </a:r>
            <a:r>
              <a:rPr dirty="0" sz="1100">
                <a:latin typeface="Arial"/>
                <a:cs typeface="Arial"/>
              </a:rPr>
              <a:t>y </a:t>
            </a:r>
            <a:r>
              <a:rPr dirty="0" u="sng" sz="1100" spc="-5">
                <a:solidFill>
                  <a:srgbClr val="427596"/>
                </a:solidFill>
                <a:uFill>
                  <a:solidFill>
                    <a:srgbClr val="427596"/>
                  </a:solidFill>
                </a:uFill>
                <a:latin typeface="Arial"/>
                <a:cs typeface="Arial"/>
                <a:hlinkClick r:id="rId4"/>
              </a:rPr>
              <a:t>3</a:t>
            </a:r>
            <a:r>
              <a:rPr dirty="0" sz="1100" spc="-5">
                <a:latin typeface="Arial"/>
                <a:cs typeface="Arial"/>
              </a:rPr>
              <a:t>, </a:t>
            </a:r>
            <a:r>
              <a:rPr dirty="0" sz="1100">
                <a:latin typeface="Arial"/>
                <a:cs typeface="Arial"/>
              </a:rPr>
              <a:t>a </a:t>
            </a:r>
            <a:r>
              <a:rPr dirty="0" sz="1100" spc="-5">
                <a:latin typeface="Arial"/>
                <a:cs typeface="Arial"/>
              </a:rPr>
              <a:t>través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 elección del </a:t>
            </a:r>
            <a:r>
              <a:rPr dirty="0" sz="1100">
                <a:latin typeface="Arial"/>
                <a:cs typeface="Arial"/>
              </a:rPr>
              <a:t>ángulo  de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disparo.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Durante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el</a:t>
            </a:r>
            <a:r>
              <a:rPr dirty="0" sz="1100" spc="-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funcionamiento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del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compensador,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el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sistema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7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control</a:t>
            </a:r>
            <a:r>
              <a:rPr dirty="0" sz="1100" spc="-8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mide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la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tensión,  </a:t>
            </a:r>
            <a:r>
              <a:rPr dirty="0" sz="1100">
                <a:latin typeface="Arial"/>
                <a:cs typeface="Arial"/>
              </a:rPr>
              <a:t>y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aplica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en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función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la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misma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el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ángulo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disparo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correspondiente.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El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método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para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diseñar  </a:t>
            </a:r>
            <a:r>
              <a:rPr dirty="0" sz="1100">
                <a:latin typeface="Arial"/>
                <a:cs typeface="Arial"/>
              </a:rPr>
              <a:t>el sistema de </a:t>
            </a:r>
            <a:r>
              <a:rPr dirty="0" sz="1100" spc="-5">
                <a:latin typeface="Arial"/>
                <a:cs typeface="Arial"/>
              </a:rPr>
              <a:t>control puede </a:t>
            </a:r>
            <a:r>
              <a:rPr dirty="0" sz="1100">
                <a:latin typeface="Arial"/>
                <a:cs typeface="Arial"/>
              </a:rPr>
              <a:t>ser el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siguiente:</a:t>
            </a:r>
            <a:endParaRPr sz="1100">
              <a:latin typeface="Arial"/>
              <a:cs typeface="Arial"/>
            </a:endParaRPr>
          </a:p>
          <a:p>
            <a:pPr algn="just" marL="317500" marR="20955" indent="-228600">
              <a:lnSpc>
                <a:spcPct val="200000"/>
              </a:lnSpc>
              <a:spcBef>
                <a:spcPts val="550"/>
              </a:spcBef>
              <a:buAutoNum type="arabicPeriod"/>
              <a:tabLst>
                <a:tab pos="317500" algn="l"/>
                <a:tab pos="1591310" algn="l"/>
              </a:tabLst>
            </a:pPr>
            <a:r>
              <a:rPr dirty="0" sz="1100" spc="-5">
                <a:latin typeface="Arial"/>
                <a:cs typeface="Arial"/>
              </a:rPr>
              <a:t>Se elige </a:t>
            </a:r>
            <a:r>
              <a:rPr dirty="0" sz="1100">
                <a:latin typeface="Arial"/>
                <a:cs typeface="Arial"/>
              </a:rPr>
              <a:t>un punto de </a:t>
            </a:r>
            <a:r>
              <a:rPr dirty="0" sz="1100" spc="-5">
                <a:latin typeface="Arial"/>
                <a:cs typeface="Arial"/>
              </a:rPr>
              <a:t>la característica tensión-corriente deseada, </a:t>
            </a:r>
            <a:r>
              <a:rPr dirty="0" sz="1100">
                <a:latin typeface="Arial"/>
                <a:cs typeface="Arial"/>
              </a:rPr>
              <a:t>al que  llamaremos	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AutoNum type="arabicPeriod"/>
            </a:pPr>
            <a:endParaRPr sz="1400">
              <a:latin typeface="Arial"/>
              <a:cs typeface="Arial"/>
            </a:endParaRPr>
          </a:p>
          <a:p>
            <a:pPr marL="317500" indent="-228600">
              <a:lnSpc>
                <a:spcPct val="100000"/>
              </a:lnSpc>
              <a:buAutoNum type="arabicPeriod"/>
              <a:tabLst>
                <a:tab pos="317500" algn="l"/>
                <a:tab pos="4587875" algn="l"/>
              </a:tabLst>
            </a:pPr>
            <a:r>
              <a:rPr dirty="0" sz="1100" spc="-5">
                <a:latin typeface="Arial"/>
                <a:cs typeface="Arial"/>
              </a:rPr>
              <a:t>Se obtiene </a:t>
            </a:r>
            <a:r>
              <a:rPr dirty="0" sz="1100">
                <a:latin typeface="Arial"/>
                <a:cs typeface="Arial"/>
              </a:rPr>
              <a:t>el </a:t>
            </a:r>
            <a:r>
              <a:rPr dirty="0" sz="1100" spc="-5">
                <a:latin typeface="Arial"/>
                <a:cs typeface="Arial"/>
              </a:rPr>
              <a:t>valor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</a:t>
            </a:r>
            <a:r>
              <a:rPr dirty="0" sz="1100" spc="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susceptancia</a:t>
            </a:r>
            <a:r>
              <a:rPr dirty="0" sz="1100" spc="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correspondiente	</a:t>
            </a:r>
            <a:r>
              <a:rPr dirty="0" sz="1100">
                <a:latin typeface="Arial"/>
                <a:cs typeface="Arial"/>
              </a:rPr>
              <a:t>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Arial"/>
              <a:buAutoNum type="arabicPeriod"/>
            </a:pPr>
            <a:endParaRPr sz="1250">
              <a:latin typeface="Arial"/>
              <a:cs typeface="Arial"/>
            </a:endParaRPr>
          </a:p>
          <a:p>
            <a:pPr marL="317500" indent="-228600">
              <a:lnSpc>
                <a:spcPct val="100000"/>
              </a:lnSpc>
              <a:buAutoNum type="arabicPeriod"/>
              <a:tabLst>
                <a:tab pos="317500" algn="l"/>
                <a:tab pos="4155440" algn="l"/>
              </a:tabLst>
            </a:pPr>
            <a:r>
              <a:rPr dirty="0" sz="1100">
                <a:latin typeface="Arial"/>
                <a:cs typeface="Arial"/>
              </a:rPr>
              <a:t>A </a:t>
            </a:r>
            <a:r>
              <a:rPr dirty="0" sz="1100" spc="-5">
                <a:latin typeface="Arial"/>
                <a:cs typeface="Arial"/>
              </a:rPr>
              <a:t>través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 </a:t>
            </a:r>
            <a:r>
              <a:rPr dirty="0" sz="1100">
                <a:latin typeface="Arial"/>
                <a:cs typeface="Arial"/>
              </a:rPr>
              <a:t>ecuación</a:t>
            </a:r>
            <a:r>
              <a:rPr dirty="0" sz="1100">
                <a:solidFill>
                  <a:srgbClr val="427596"/>
                </a:solidFill>
                <a:latin typeface="Arial"/>
                <a:cs typeface="Arial"/>
              </a:rPr>
              <a:t> </a:t>
            </a:r>
            <a:r>
              <a:rPr dirty="0" u="sng" sz="1100">
                <a:solidFill>
                  <a:srgbClr val="427596"/>
                </a:solidFill>
                <a:uFill>
                  <a:solidFill>
                    <a:srgbClr val="427596"/>
                  </a:solidFill>
                </a:uFill>
                <a:latin typeface="Arial"/>
                <a:cs typeface="Arial"/>
                <a:hlinkClick r:id="rId2"/>
              </a:rPr>
              <a:t>1</a:t>
            </a:r>
            <a:r>
              <a:rPr dirty="0" sz="1100">
                <a:solidFill>
                  <a:srgbClr val="427596"/>
                </a:solidFill>
                <a:latin typeface="Arial"/>
                <a:cs typeface="Arial"/>
                <a:hlinkClick r:id="rId2"/>
              </a:rPr>
              <a:t> </a:t>
            </a:r>
            <a:r>
              <a:rPr dirty="0" sz="1100">
                <a:latin typeface="Arial"/>
                <a:cs typeface="Arial"/>
              </a:rPr>
              <a:t>se </a:t>
            </a:r>
            <a:r>
              <a:rPr dirty="0" sz="1100" spc="-5">
                <a:latin typeface="Arial"/>
                <a:cs typeface="Arial"/>
              </a:rPr>
              <a:t>obtiene </a:t>
            </a:r>
            <a:r>
              <a:rPr dirty="0" sz="1100">
                <a:latin typeface="Arial"/>
                <a:cs typeface="Arial"/>
              </a:rPr>
              <a:t>el </a:t>
            </a:r>
            <a:r>
              <a:rPr dirty="0" sz="1100" spc="-5">
                <a:latin typeface="Arial"/>
                <a:cs typeface="Arial"/>
              </a:rPr>
              <a:t>ángulo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de</a:t>
            </a:r>
            <a:r>
              <a:rPr dirty="0" sz="1100" spc="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disparo	</a:t>
            </a:r>
            <a:r>
              <a:rPr dirty="0" sz="1100" spc="-5">
                <a:latin typeface="Arial"/>
                <a:cs typeface="Arial"/>
              </a:rPr>
              <a:t>deseado.</a:t>
            </a:r>
            <a:endParaRPr sz="1100">
              <a:latin typeface="Arial"/>
              <a:cs typeface="Arial"/>
            </a:endParaRPr>
          </a:p>
          <a:p>
            <a:pPr algn="just" marL="317500" indent="-228600">
              <a:lnSpc>
                <a:spcPct val="100000"/>
              </a:lnSpc>
              <a:spcBef>
                <a:spcPts val="795"/>
              </a:spcBef>
              <a:buAutoNum type="arabicPeriod"/>
              <a:tabLst>
                <a:tab pos="317500" algn="l"/>
              </a:tabLst>
            </a:pPr>
            <a:r>
              <a:rPr dirty="0" sz="1100" spc="-5">
                <a:latin typeface="Arial"/>
                <a:cs typeface="Arial"/>
              </a:rPr>
              <a:t>El </a:t>
            </a:r>
            <a:r>
              <a:rPr dirty="0" sz="1100">
                <a:latin typeface="Arial"/>
                <a:cs typeface="Arial"/>
              </a:rPr>
              <a:t>proceso se </a:t>
            </a:r>
            <a:r>
              <a:rPr dirty="0" sz="1100" spc="-5">
                <a:latin typeface="Arial"/>
                <a:cs typeface="Arial"/>
              </a:rPr>
              <a:t>repite </a:t>
            </a:r>
            <a:r>
              <a:rPr dirty="0" sz="1100">
                <a:latin typeface="Arial"/>
                <a:cs typeface="Arial"/>
              </a:rPr>
              <a:t>en </a:t>
            </a:r>
            <a:r>
              <a:rPr dirty="0" sz="1100" spc="-5">
                <a:latin typeface="Arial"/>
                <a:cs typeface="Arial"/>
              </a:rPr>
              <a:t>otros puntos, </a:t>
            </a:r>
            <a:r>
              <a:rPr dirty="0" sz="1100">
                <a:latin typeface="Arial"/>
                <a:cs typeface="Arial"/>
              </a:rPr>
              <a:t>para </a:t>
            </a:r>
            <a:r>
              <a:rPr dirty="0" sz="1100" spc="-5">
                <a:latin typeface="Arial"/>
                <a:cs typeface="Arial"/>
              </a:rPr>
              <a:t>construir la característica </a:t>
            </a:r>
            <a:r>
              <a:rPr dirty="0" sz="1100">
                <a:latin typeface="Arial"/>
                <a:cs typeface="Arial"/>
              </a:rPr>
              <a:t>-U</a:t>
            </a:r>
            <a:r>
              <a:rPr dirty="0" sz="1100" spc="-9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deseada.</a:t>
            </a:r>
            <a:endParaRPr sz="1100">
              <a:latin typeface="Arial"/>
              <a:cs typeface="Arial"/>
            </a:endParaRPr>
          </a:p>
          <a:p>
            <a:pPr algn="just" marL="12700" marR="22860">
              <a:lnSpc>
                <a:spcPct val="136400"/>
              </a:lnSpc>
              <a:spcBef>
                <a:spcPts val="295"/>
              </a:spcBef>
            </a:pPr>
            <a:r>
              <a:rPr dirty="0" sz="1100">
                <a:latin typeface="Arial"/>
                <a:cs typeface="Arial"/>
              </a:rPr>
              <a:t>Conforme </a:t>
            </a:r>
            <a:r>
              <a:rPr dirty="0" sz="1100" spc="-5">
                <a:latin typeface="Arial"/>
                <a:cs typeface="Arial"/>
              </a:rPr>
              <a:t>aumenta </a:t>
            </a:r>
            <a:r>
              <a:rPr dirty="0" sz="1100">
                <a:latin typeface="Arial"/>
                <a:cs typeface="Arial"/>
              </a:rPr>
              <a:t>el </a:t>
            </a:r>
            <a:r>
              <a:rPr dirty="0" sz="1100" spc="-5">
                <a:latin typeface="Arial"/>
                <a:cs typeface="Arial"/>
              </a:rPr>
              <a:t>ángulo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disparo, la corriente </a:t>
            </a:r>
            <a:r>
              <a:rPr dirty="0" sz="1100">
                <a:latin typeface="Arial"/>
                <a:cs typeface="Arial"/>
              </a:rPr>
              <a:t>se </a:t>
            </a:r>
            <a:r>
              <a:rPr dirty="0" sz="1100" spc="-10">
                <a:latin typeface="Arial"/>
                <a:cs typeface="Arial"/>
              </a:rPr>
              <a:t>vuelve </a:t>
            </a:r>
            <a:r>
              <a:rPr dirty="0" sz="1100">
                <a:latin typeface="Arial"/>
                <a:cs typeface="Arial"/>
              </a:rPr>
              <a:t>menos </a:t>
            </a:r>
            <a:r>
              <a:rPr dirty="0" sz="1100" spc="-5">
                <a:latin typeface="Arial"/>
                <a:cs typeface="Arial"/>
              </a:rPr>
              <a:t>sinusoidal, </a:t>
            </a:r>
            <a:r>
              <a:rPr dirty="0" sz="1100">
                <a:latin typeface="Arial"/>
                <a:cs typeface="Arial"/>
              </a:rPr>
              <a:t>o </a:t>
            </a:r>
            <a:r>
              <a:rPr dirty="0" sz="1100" spc="-5">
                <a:latin typeface="Arial"/>
                <a:cs typeface="Arial"/>
              </a:rPr>
              <a:t>lo </a:t>
            </a:r>
            <a:r>
              <a:rPr dirty="0" sz="1100">
                <a:latin typeface="Arial"/>
                <a:cs typeface="Arial"/>
              </a:rPr>
              <a:t>que</a:t>
            </a:r>
            <a:r>
              <a:rPr dirty="0" sz="1100" spc="-204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es  </a:t>
            </a:r>
            <a:r>
              <a:rPr dirty="0" sz="1100" spc="-5">
                <a:latin typeface="Arial"/>
                <a:cs typeface="Arial"/>
              </a:rPr>
              <a:t>lo mismo, aumenta </a:t>
            </a:r>
            <a:r>
              <a:rPr dirty="0" sz="1100">
                <a:latin typeface="Arial"/>
                <a:cs typeface="Arial"/>
              </a:rPr>
              <a:t>su </a:t>
            </a:r>
            <a:r>
              <a:rPr dirty="0" sz="1100" spc="-5">
                <a:latin typeface="Arial"/>
                <a:cs typeface="Arial"/>
              </a:rPr>
              <a:t>contenido </a:t>
            </a:r>
            <a:r>
              <a:rPr dirty="0" sz="1100">
                <a:latin typeface="Arial"/>
                <a:cs typeface="Arial"/>
              </a:rPr>
              <a:t>en </a:t>
            </a:r>
            <a:r>
              <a:rPr dirty="0" sz="1100" spc="-5">
                <a:latin typeface="Arial"/>
                <a:cs typeface="Arial"/>
              </a:rPr>
              <a:t>armónicos. Si </a:t>
            </a:r>
            <a:r>
              <a:rPr dirty="0" sz="1100">
                <a:latin typeface="Arial"/>
                <a:cs typeface="Arial"/>
              </a:rPr>
              <a:t>el </a:t>
            </a:r>
            <a:r>
              <a:rPr dirty="0" sz="1100" spc="-5">
                <a:latin typeface="Arial"/>
                <a:cs typeface="Arial"/>
              </a:rPr>
              <a:t>disparo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los tiristores </a:t>
            </a:r>
            <a:r>
              <a:rPr dirty="0" sz="1100">
                <a:latin typeface="Arial"/>
                <a:cs typeface="Arial"/>
              </a:rPr>
              <a:t>es </a:t>
            </a:r>
            <a:r>
              <a:rPr dirty="0" sz="1100" spc="-5">
                <a:latin typeface="Arial"/>
                <a:cs typeface="Arial"/>
              </a:rPr>
              <a:t>simétrico,  </a:t>
            </a:r>
            <a:r>
              <a:rPr dirty="0" sz="1100">
                <a:latin typeface="Arial"/>
                <a:cs typeface="Arial"/>
              </a:rPr>
              <a:t>únicamente se crean </a:t>
            </a:r>
            <a:r>
              <a:rPr dirty="0" sz="1100" spc="-5">
                <a:latin typeface="Arial"/>
                <a:cs typeface="Arial"/>
              </a:rPr>
              <a:t>armónicos </a:t>
            </a:r>
            <a:r>
              <a:rPr dirty="0" sz="1100">
                <a:latin typeface="Arial"/>
                <a:cs typeface="Arial"/>
              </a:rPr>
              <a:t>de orden </a:t>
            </a:r>
            <a:r>
              <a:rPr dirty="0" sz="1100" spc="-5">
                <a:latin typeface="Arial"/>
                <a:cs typeface="Arial"/>
              </a:rPr>
              <a:t>impar. </a:t>
            </a:r>
            <a:r>
              <a:rPr dirty="0" sz="1100">
                <a:latin typeface="Arial"/>
                <a:cs typeface="Arial"/>
              </a:rPr>
              <a:t>Para </a:t>
            </a:r>
            <a:r>
              <a:rPr dirty="0" sz="1100" spc="-5">
                <a:latin typeface="Arial"/>
                <a:cs typeface="Arial"/>
              </a:rPr>
              <a:t>reducir </a:t>
            </a:r>
            <a:r>
              <a:rPr dirty="0" sz="1100">
                <a:latin typeface="Arial"/>
                <a:cs typeface="Arial"/>
              </a:rPr>
              <a:t>el </a:t>
            </a:r>
            <a:r>
              <a:rPr dirty="0" sz="1100" spc="-5">
                <a:latin typeface="Arial"/>
                <a:cs typeface="Arial"/>
              </a:rPr>
              <a:t>contenido </a:t>
            </a:r>
            <a:r>
              <a:rPr dirty="0" sz="1100">
                <a:latin typeface="Arial"/>
                <a:cs typeface="Arial"/>
              </a:rPr>
              <a:t>en </a:t>
            </a:r>
            <a:r>
              <a:rPr dirty="0" sz="1100" spc="-5">
                <a:latin typeface="Arial"/>
                <a:cs typeface="Arial"/>
              </a:rPr>
              <a:t>armónicos </a:t>
            </a:r>
            <a:r>
              <a:rPr dirty="0" sz="1100" spc="-10">
                <a:latin typeface="Arial"/>
                <a:cs typeface="Arial"/>
              </a:rPr>
              <a:t>se  </a:t>
            </a:r>
            <a:r>
              <a:rPr dirty="0" sz="1100">
                <a:latin typeface="Arial"/>
                <a:cs typeface="Arial"/>
              </a:rPr>
              <a:t>usan </a:t>
            </a:r>
            <a:r>
              <a:rPr dirty="0" sz="1100" spc="-5">
                <a:latin typeface="Arial"/>
                <a:cs typeface="Arial"/>
              </a:rPr>
              <a:t>diversas configuraciones. </a:t>
            </a:r>
            <a:r>
              <a:rPr dirty="0" sz="1100">
                <a:latin typeface="Arial"/>
                <a:cs typeface="Arial"/>
              </a:rPr>
              <a:t>Por </a:t>
            </a:r>
            <a:r>
              <a:rPr dirty="0" sz="1100" spc="-5">
                <a:latin typeface="Arial"/>
                <a:cs typeface="Arial"/>
              </a:rPr>
              <a:t>ejemplo, </a:t>
            </a:r>
            <a:r>
              <a:rPr dirty="0" sz="1100">
                <a:latin typeface="Arial"/>
                <a:cs typeface="Arial"/>
              </a:rPr>
              <a:t>si </a:t>
            </a:r>
            <a:r>
              <a:rPr dirty="0" sz="1100" spc="-5">
                <a:latin typeface="Arial"/>
                <a:cs typeface="Arial"/>
              </a:rPr>
              <a:t>las </a:t>
            </a:r>
            <a:r>
              <a:rPr dirty="0" sz="1100">
                <a:latin typeface="Arial"/>
                <a:cs typeface="Arial"/>
              </a:rPr>
              <a:t>tres fases </a:t>
            </a:r>
            <a:r>
              <a:rPr dirty="0" sz="1100" spc="-5">
                <a:latin typeface="Arial"/>
                <a:cs typeface="Arial"/>
              </a:rPr>
              <a:t>del compensador estático </a:t>
            </a:r>
            <a:r>
              <a:rPr dirty="0" sz="1100" spc="-10">
                <a:latin typeface="Arial"/>
                <a:cs typeface="Arial"/>
              </a:rPr>
              <a:t>se  </a:t>
            </a:r>
            <a:r>
              <a:rPr dirty="0" sz="1100">
                <a:latin typeface="Arial"/>
                <a:cs typeface="Arial"/>
              </a:rPr>
              <a:t>conectan en </a:t>
            </a:r>
            <a:r>
              <a:rPr dirty="0" sz="1100" spc="-5">
                <a:latin typeface="Arial"/>
                <a:cs typeface="Arial"/>
              </a:rPr>
              <a:t>triángulo, </a:t>
            </a:r>
            <a:r>
              <a:rPr dirty="0" sz="1100" spc="-10">
                <a:latin typeface="Arial"/>
                <a:cs typeface="Arial"/>
              </a:rPr>
              <a:t>los </a:t>
            </a:r>
            <a:r>
              <a:rPr dirty="0" sz="1100">
                <a:latin typeface="Arial"/>
                <a:cs typeface="Arial"/>
              </a:rPr>
              <a:t>armónicos </a:t>
            </a:r>
            <a:r>
              <a:rPr dirty="0" sz="1100" spc="-5">
                <a:latin typeface="Arial"/>
                <a:cs typeface="Arial"/>
              </a:rPr>
              <a:t>triples </a:t>
            </a:r>
            <a:r>
              <a:rPr dirty="0" sz="1100">
                <a:latin typeface="Arial"/>
                <a:cs typeface="Arial"/>
              </a:rPr>
              <a:t>(3, </a:t>
            </a:r>
            <a:r>
              <a:rPr dirty="0" sz="1100" spc="-10">
                <a:latin typeface="Arial"/>
                <a:cs typeface="Arial"/>
              </a:rPr>
              <a:t>9...) </a:t>
            </a:r>
            <a:r>
              <a:rPr dirty="0" sz="1100" spc="-5">
                <a:latin typeface="Arial"/>
                <a:cs typeface="Arial"/>
              </a:rPr>
              <a:t>circulan </a:t>
            </a:r>
            <a:r>
              <a:rPr dirty="0" sz="1100">
                <a:latin typeface="Arial"/>
                <a:cs typeface="Arial"/>
              </a:rPr>
              <a:t>por </a:t>
            </a:r>
            <a:r>
              <a:rPr dirty="0" sz="1100" spc="-5">
                <a:latin typeface="Arial"/>
                <a:cs typeface="Arial"/>
              </a:rPr>
              <a:t>dentro </a:t>
            </a:r>
            <a:r>
              <a:rPr dirty="0" sz="1100" spc="-10">
                <a:latin typeface="Arial"/>
                <a:cs typeface="Arial"/>
              </a:rPr>
              <a:t>del </a:t>
            </a:r>
            <a:r>
              <a:rPr dirty="0" sz="1100" spc="-5">
                <a:latin typeface="Arial"/>
                <a:cs typeface="Arial"/>
              </a:rPr>
              <a:t>triángulo </a:t>
            </a:r>
            <a:r>
              <a:rPr dirty="0" sz="1100">
                <a:latin typeface="Arial"/>
                <a:cs typeface="Arial"/>
              </a:rPr>
              <a:t>y no se  </a:t>
            </a:r>
            <a:r>
              <a:rPr dirty="0" sz="1100" spc="-5">
                <a:latin typeface="Arial"/>
                <a:cs typeface="Arial"/>
              </a:rPr>
              <a:t>transmiten</a:t>
            </a:r>
            <a:r>
              <a:rPr dirty="0" sz="1100" spc="-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</a:t>
            </a:r>
            <a:r>
              <a:rPr dirty="0" sz="1100" spc="-7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la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red.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Usando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un</a:t>
            </a:r>
            <a:r>
              <a:rPr dirty="0" sz="1100" spc="-7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trasformador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con</a:t>
            </a:r>
            <a:r>
              <a:rPr dirty="0" sz="1100" spc="-7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tres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devanados,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con</a:t>
            </a:r>
            <a:r>
              <a:rPr dirty="0" sz="1100" spc="-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el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secundario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conectado  </a:t>
            </a:r>
            <a:r>
              <a:rPr dirty="0" sz="1100">
                <a:latin typeface="Arial"/>
                <a:cs typeface="Arial"/>
              </a:rPr>
              <a:t>en </a:t>
            </a:r>
            <a:r>
              <a:rPr dirty="0" sz="1100" spc="-5">
                <a:latin typeface="Arial"/>
                <a:cs typeface="Arial"/>
              </a:rPr>
              <a:t>triángulo </a:t>
            </a:r>
            <a:r>
              <a:rPr dirty="0" sz="1100">
                <a:latin typeface="Arial"/>
                <a:cs typeface="Arial"/>
              </a:rPr>
              <a:t>y el </a:t>
            </a:r>
            <a:r>
              <a:rPr dirty="0" sz="1100" spc="-5">
                <a:latin typeface="Arial"/>
                <a:cs typeface="Arial"/>
              </a:rPr>
              <a:t>terciario </a:t>
            </a:r>
            <a:r>
              <a:rPr dirty="0" sz="1100">
                <a:latin typeface="Arial"/>
                <a:cs typeface="Arial"/>
              </a:rPr>
              <a:t>en </a:t>
            </a:r>
            <a:r>
              <a:rPr dirty="0" sz="1100" spc="-5">
                <a:latin typeface="Arial"/>
                <a:cs typeface="Arial"/>
              </a:rPr>
              <a:t>estrella, </a:t>
            </a:r>
            <a:r>
              <a:rPr dirty="0" sz="1100">
                <a:latin typeface="Arial"/>
                <a:cs typeface="Arial"/>
              </a:rPr>
              <a:t>es </a:t>
            </a:r>
            <a:r>
              <a:rPr dirty="0" sz="1100" spc="-5">
                <a:latin typeface="Arial"/>
                <a:cs typeface="Arial"/>
              </a:rPr>
              <a:t>posible generar entre ambos </a:t>
            </a:r>
            <a:r>
              <a:rPr dirty="0" sz="1100">
                <a:latin typeface="Arial"/>
                <a:cs typeface="Arial"/>
              </a:rPr>
              <a:t>un </a:t>
            </a:r>
            <a:r>
              <a:rPr dirty="0" sz="1100" spc="-5">
                <a:latin typeface="Arial"/>
                <a:cs typeface="Arial"/>
              </a:rPr>
              <a:t>desfase </a:t>
            </a:r>
            <a:r>
              <a:rPr dirty="0" sz="1100">
                <a:latin typeface="Arial"/>
                <a:cs typeface="Arial"/>
              </a:rPr>
              <a:t>de que  </a:t>
            </a:r>
            <a:r>
              <a:rPr dirty="0" sz="1100" spc="-5">
                <a:latin typeface="Arial"/>
                <a:cs typeface="Arial"/>
              </a:rPr>
              <a:t>permite eliminar los armónicos </a:t>
            </a:r>
            <a:r>
              <a:rPr dirty="0" sz="1100">
                <a:latin typeface="Arial"/>
                <a:cs typeface="Arial"/>
              </a:rPr>
              <a:t>de orden 5 y 7. </a:t>
            </a:r>
            <a:r>
              <a:rPr dirty="0" sz="1100" spc="-5">
                <a:latin typeface="Arial"/>
                <a:cs typeface="Arial"/>
              </a:rPr>
              <a:t>De esta forma, los primeros armónicos  inyectados </a:t>
            </a:r>
            <a:r>
              <a:rPr dirty="0" sz="1100">
                <a:latin typeface="Arial"/>
                <a:cs typeface="Arial"/>
              </a:rPr>
              <a:t>son </a:t>
            </a:r>
            <a:r>
              <a:rPr dirty="0" sz="1100" spc="-5">
                <a:latin typeface="Arial"/>
                <a:cs typeface="Arial"/>
              </a:rPr>
              <a:t>los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orden </a:t>
            </a:r>
            <a:r>
              <a:rPr dirty="0" sz="1100">
                <a:latin typeface="Arial"/>
                <a:cs typeface="Arial"/>
              </a:rPr>
              <a:t>11 y</a:t>
            </a:r>
            <a:r>
              <a:rPr dirty="0" sz="1100" spc="-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13.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050">
              <a:latin typeface="Arial"/>
              <a:cs typeface="Arial"/>
            </a:endParaRPr>
          </a:p>
          <a:p>
            <a:pPr marL="911225">
              <a:lnSpc>
                <a:spcPct val="100000"/>
              </a:lnSpc>
              <a:tabLst>
                <a:tab pos="5763260" algn="l"/>
              </a:tabLst>
            </a:pPr>
            <a:r>
              <a:rPr dirty="0" u="sng" sz="1450" spc="-60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Capacidades controladas mediante</a:t>
            </a:r>
            <a:r>
              <a:rPr dirty="0" u="sng" sz="1450" spc="-185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450" spc="-60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tiristores	</a:t>
            </a:r>
            <a:endParaRPr sz="1450">
              <a:latin typeface="Arial"/>
              <a:cs typeface="Arial"/>
            </a:endParaRPr>
          </a:p>
          <a:p>
            <a:pPr algn="just" marL="12700" marR="21590">
              <a:lnSpc>
                <a:spcPct val="136400"/>
              </a:lnSpc>
              <a:spcBef>
                <a:spcPts val="250"/>
              </a:spcBef>
            </a:pPr>
            <a:r>
              <a:rPr dirty="0" sz="1100" spc="-5">
                <a:latin typeface="Arial"/>
                <a:cs typeface="Arial"/>
              </a:rPr>
              <a:t>Otro elemento básico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los sistemas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compensación estáticos son las etapas </a:t>
            </a:r>
            <a:r>
              <a:rPr dirty="0" sz="1100">
                <a:latin typeface="Arial"/>
                <a:cs typeface="Arial"/>
              </a:rPr>
              <a:t>de  </a:t>
            </a:r>
            <a:r>
              <a:rPr dirty="0" sz="1100" spc="-5">
                <a:latin typeface="Arial"/>
                <a:cs typeface="Arial"/>
              </a:rPr>
              <a:t>condensadores. Como </a:t>
            </a:r>
            <a:r>
              <a:rPr dirty="0" sz="1100">
                <a:latin typeface="Arial"/>
                <a:cs typeface="Arial"/>
              </a:rPr>
              <a:t>se </a:t>
            </a:r>
            <a:r>
              <a:rPr dirty="0" sz="1100" spc="-5">
                <a:latin typeface="Arial"/>
                <a:cs typeface="Arial"/>
              </a:rPr>
              <a:t>indicó anteriormente, </a:t>
            </a:r>
            <a:r>
              <a:rPr dirty="0" sz="1100">
                <a:latin typeface="Arial"/>
                <a:cs typeface="Arial"/>
              </a:rPr>
              <a:t>y </a:t>
            </a:r>
            <a:r>
              <a:rPr dirty="0" sz="1100" spc="-5">
                <a:latin typeface="Arial"/>
                <a:cs typeface="Arial"/>
              </a:rPr>
              <a:t>como indica la figura </a:t>
            </a:r>
            <a:r>
              <a:rPr dirty="0" u="sng" sz="1100" spc="-5">
                <a:solidFill>
                  <a:srgbClr val="427596"/>
                </a:solidFill>
                <a:uFill>
                  <a:solidFill>
                    <a:srgbClr val="427596"/>
                  </a:solidFill>
                </a:uFill>
                <a:latin typeface="Arial"/>
                <a:cs typeface="Arial"/>
                <a:hlinkClick r:id="rId4"/>
              </a:rPr>
              <a:t>3</a:t>
            </a:r>
            <a:r>
              <a:rPr dirty="0" u="sng" sz="1100" spc="-5">
                <a:solidFill>
                  <a:srgbClr val="427596"/>
                </a:solidFill>
                <a:uFill>
                  <a:solidFill>
                    <a:srgbClr val="427596"/>
                  </a:solidFill>
                </a:uFill>
                <a:latin typeface="Arial"/>
                <a:cs typeface="Arial"/>
              </a:rPr>
              <a:t>-3</a:t>
            </a:r>
            <a:r>
              <a:rPr dirty="0" sz="1100" spc="-5">
                <a:latin typeface="Arial"/>
                <a:cs typeface="Arial"/>
              </a:rPr>
              <a:t>, estos  </a:t>
            </a:r>
            <a:r>
              <a:rPr dirty="0" sz="1100">
                <a:latin typeface="Arial"/>
                <a:cs typeface="Arial"/>
              </a:rPr>
              <a:t>condensadores se </a:t>
            </a:r>
            <a:r>
              <a:rPr dirty="0" sz="1100" spc="-5">
                <a:latin typeface="Arial"/>
                <a:cs typeface="Arial"/>
              </a:rPr>
              <a:t>conectan </a:t>
            </a:r>
            <a:r>
              <a:rPr dirty="0" sz="1100">
                <a:latin typeface="Arial"/>
                <a:cs typeface="Arial"/>
              </a:rPr>
              <a:t>y </a:t>
            </a:r>
            <a:r>
              <a:rPr dirty="0" sz="1100" spc="-5">
                <a:latin typeface="Arial"/>
                <a:cs typeface="Arial"/>
              </a:rPr>
              <a:t>desconectan </a:t>
            </a:r>
            <a:r>
              <a:rPr dirty="0" sz="1100">
                <a:latin typeface="Arial"/>
                <a:cs typeface="Arial"/>
              </a:rPr>
              <a:t>para </a:t>
            </a:r>
            <a:r>
              <a:rPr dirty="0" sz="1100" spc="-5">
                <a:latin typeface="Arial"/>
                <a:cs typeface="Arial"/>
              </a:rPr>
              <a:t>conseguir </a:t>
            </a:r>
            <a:r>
              <a:rPr dirty="0" sz="1100">
                <a:latin typeface="Arial"/>
                <a:cs typeface="Arial"/>
              </a:rPr>
              <a:t>un </a:t>
            </a:r>
            <a:r>
              <a:rPr dirty="0" sz="1100" spc="-5">
                <a:latin typeface="Arial"/>
                <a:cs typeface="Arial"/>
              </a:rPr>
              <a:t>comportamiento </a:t>
            </a:r>
            <a:r>
              <a:rPr dirty="0" sz="1100">
                <a:latin typeface="Arial"/>
                <a:cs typeface="Arial"/>
              </a:rPr>
              <a:t>más o</a:t>
            </a:r>
            <a:r>
              <a:rPr dirty="0" sz="1100" spc="-19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menos  capacitivo.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>
              <a:latin typeface="Arial"/>
              <a:cs typeface="Arial"/>
            </a:endParaRPr>
          </a:p>
          <a:p>
            <a:pPr algn="just" marL="12700" marR="24130">
              <a:lnSpc>
                <a:spcPct val="136300"/>
              </a:lnSpc>
              <a:spcBef>
                <a:spcPts val="5"/>
              </a:spcBef>
            </a:pPr>
            <a:r>
              <a:rPr dirty="0" sz="1100">
                <a:latin typeface="Arial"/>
                <a:cs typeface="Arial"/>
              </a:rPr>
              <a:t>Los </a:t>
            </a:r>
            <a:r>
              <a:rPr dirty="0" sz="1100" spc="-5">
                <a:latin typeface="Arial"/>
                <a:cs typeface="Arial"/>
              </a:rPr>
              <a:t>dispositivos </a:t>
            </a:r>
            <a:r>
              <a:rPr dirty="0" sz="1100">
                <a:latin typeface="Arial"/>
                <a:cs typeface="Arial"/>
              </a:rPr>
              <a:t>para </a:t>
            </a:r>
            <a:r>
              <a:rPr dirty="0" sz="1100" spc="-5">
                <a:latin typeface="Arial"/>
                <a:cs typeface="Arial"/>
              </a:rPr>
              <a:t>conectar estos </a:t>
            </a:r>
            <a:r>
              <a:rPr dirty="0" sz="1100">
                <a:latin typeface="Arial"/>
                <a:cs typeface="Arial"/>
              </a:rPr>
              <a:t>condensadores pueden ser </a:t>
            </a:r>
            <a:r>
              <a:rPr dirty="0" sz="1100" spc="-5">
                <a:latin typeface="Arial"/>
                <a:cs typeface="Arial"/>
              </a:rPr>
              <a:t>interruptores mecánicos,  </a:t>
            </a:r>
            <a:r>
              <a:rPr dirty="0" sz="1100">
                <a:latin typeface="Arial"/>
                <a:cs typeface="Arial"/>
              </a:rPr>
              <a:t>pero su </a:t>
            </a:r>
            <a:r>
              <a:rPr dirty="0" sz="1100" spc="-5">
                <a:latin typeface="Arial"/>
                <a:cs typeface="Arial"/>
              </a:rPr>
              <a:t>tiempo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respuesta </a:t>
            </a:r>
            <a:r>
              <a:rPr dirty="0" sz="1100">
                <a:latin typeface="Arial"/>
                <a:cs typeface="Arial"/>
              </a:rPr>
              <a:t>es </a:t>
            </a:r>
            <a:r>
              <a:rPr dirty="0" sz="1100" spc="-5">
                <a:latin typeface="Arial"/>
                <a:cs typeface="Arial"/>
              </a:rPr>
              <a:t>relativamente lento (típicamente superior </a:t>
            </a:r>
            <a:r>
              <a:rPr dirty="0" sz="1100">
                <a:latin typeface="Arial"/>
                <a:cs typeface="Arial"/>
              </a:rPr>
              <a:t>a 100 </a:t>
            </a:r>
            <a:r>
              <a:rPr dirty="0" sz="1100" spc="-5">
                <a:latin typeface="Arial"/>
                <a:cs typeface="Arial"/>
              </a:rPr>
              <a:t>ms), </a:t>
            </a:r>
            <a:r>
              <a:rPr dirty="0" sz="1100">
                <a:latin typeface="Arial"/>
                <a:cs typeface="Arial"/>
              </a:rPr>
              <a:t>y  además </a:t>
            </a:r>
            <a:r>
              <a:rPr dirty="0" sz="1100" spc="-5">
                <a:latin typeface="Arial"/>
                <a:cs typeface="Arial"/>
              </a:rPr>
              <a:t>provocan transitorios electromagnéticos. Por ello </a:t>
            </a:r>
            <a:r>
              <a:rPr dirty="0" sz="1100">
                <a:latin typeface="Arial"/>
                <a:cs typeface="Arial"/>
              </a:rPr>
              <a:t>es </a:t>
            </a:r>
            <a:r>
              <a:rPr dirty="0" sz="1100" spc="-5">
                <a:latin typeface="Arial"/>
                <a:cs typeface="Arial"/>
              </a:rPr>
              <a:t>frecuente</a:t>
            </a:r>
            <a:r>
              <a:rPr dirty="0" sz="1100" spc="26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emplear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625851" y="952527"/>
            <a:ext cx="2153412" cy="48612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433830" y="1601622"/>
            <a:ext cx="114807" cy="12349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776804" y="1744435"/>
            <a:ext cx="115106" cy="10417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730413" y="1601622"/>
            <a:ext cx="200321" cy="12349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459262" y="2230197"/>
            <a:ext cx="95794" cy="6646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017832" y="4075175"/>
            <a:ext cx="448338" cy="15239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4679836" y="4448555"/>
            <a:ext cx="771879" cy="1524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4806696" y="4848809"/>
            <a:ext cx="210312" cy="21849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472139" y="5258386"/>
            <a:ext cx="94705" cy="6646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6108191" y="6820617"/>
            <a:ext cx="257556" cy="14253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63823" y="5995415"/>
            <a:ext cx="608076" cy="18425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570988" y="8005571"/>
            <a:ext cx="1527048" cy="19080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863904" y="427735"/>
            <a:ext cx="5861685" cy="58280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6858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rlito"/>
                <a:cs typeface="Carlito"/>
              </a:rPr>
              <a:t>13</a:t>
            </a:r>
            <a:endParaRPr sz="1100">
              <a:latin typeface="Carlito"/>
              <a:cs typeface="Carlito"/>
            </a:endParaRPr>
          </a:p>
          <a:p>
            <a:pPr>
              <a:lnSpc>
                <a:spcPct val="100000"/>
              </a:lnSpc>
            </a:pPr>
            <a:endParaRPr sz="11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850">
              <a:latin typeface="Carlito"/>
              <a:cs typeface="Carlito"/>
            </a:endParaRPr>
          </a:p>
          <a:p>
            <a:pPr algn="just" marL="50800" marR="69850">
              <a:lnSpc>
                <a:spcPct val="136400"/>
              </a:lnSpc>
            </a:pPr>
            <a:r>
              <a:rPr dirty="0" sz="1100">
                <a:latin typeface="Arial"/>
                <a:cs typeface="Arial"/>
              </a:rPr>
              <a:t>condensadores </a:t>
            </a:r>
            <a:r>
              <a:rPr dirty="0" sz="1100" spc="-5">
                <a:latin typeface="Arial"/>
                <a:cs typeface="Arial"/>
              </a:rPr>
              <a:t>conectados mediante tiristores. </a:t>
            </a:r>
            <a:r>
              <a:rPr dirty="0" sz="1100">
                <a:latin typeface="Arial"/>
                <a:cs typeface="Arial"/>
              </a:rPr>
              <a:t>La </a:t>
            </a:r>
            <a:r>
              <a:rPr dirty="0" sz="1100" spc="-5">
                <a:latin typeface="Arial"/>
                <a:cs typeface="Arial"/>
              </a:rPr>
              <a:t>disposición del circuito </a:t>
            </a:r>
            <a:r>
              <a:rPr dirty="0" sz="1100">
                <a:latin typeface="Arial"/>
                <a:cs typeface="Arial"/>
              </a:rPr>
              <a:t>es </a:t>
            </a:r>
            <a:r>
              <a:rPr dirty="0" sz="1100" spc="-5">
                <a:latin typeface="Arial"/>
                <a:cs typeface="Arial"/>
              </a:rPr>
              <a:t>similar </a:t>
            </a:r>
            <a:r>
              <a:rPr dirty="0" sz="1100">
                <a:latin typeface="Arial"/>
                <a:cs typeface="Arial"/>
              </a:rPr>
              <a:t>a </a:t>
            </a:r>
            <a:r>
              <a:rPr dirty="0" sz="1100" spc="-5">
                <a:latin typeface="Arial"/>
                <a:cs typeface="Arial"/>
              </a:rPr>
              <a:t>la </a:t>
            </a:r>
            <a:r>
              <a:rPr dirty="0" sz="1100">
                <a:latin typeface="Arial"/>
                <a:cs typeface="Arial"/>
              </a:rPr>
              <a:t>de  </a:t>
            </a:r>
            <a:r>
              <a:rPr dirty="0" sz="1100" spc="-5">
                <a:latin typeface="Arial"/>
                <a:cs typeface="Arial"/>
              </a:rPr>
              <a:t>la bobina controlada mediante tiristores, pero sustituyendo la bobina por </a:t>
            </a:r>
            <a:r>
              <a:rPr dirty="0" sz="1100">
                <a:latin typeface="Arial"/>
                <a:cs typeface="Arial"/>
              </a:rPr>
              <a:t>el </a:t>
            </a:r>
            <a:r>
              <a:rPr dirty="0" sz="1100" spc="-5">
                <a:latin typeface="Arial"/>
                <a:cs typeface="Arial"/>
              </a:rPr>
              <a:t>condensador, </a:t>
            </a:r>
            <a:r>
              <a:rPr dirty="0" sz="1100">
                <a:latin typeface="Arial"/>
                <a:cs typeface="Arial"/>
              </a:rPr>
              <a:t>tal  como se </a:t>
            </a:r>
            <a:r>
              <a:rPr dirty="0" sz="1100" spc="-5">
                <a:latin typeface="Arial"/>
                <a:cs typeface="Arial"/>
              </a:rPr>
              <a:t>muestra </a:t>
            </a:r>
            <a:r>
              <a:rPr dirty="0" sz="1100">
                <a:latin typeface="Arial"/>
                <a:cs typeface="Arial"/>
              </a:rPr>
              <a:t>en </a:t>
            </a:r>
            <a:r>
              <a:rPr dirty="0" sz="1100" spc="-5">
                <a:latin typeface="Arial"/>
                <a:cs typeface="Arial"/>
              </a:rPr>
              <a:t>la </a:t>
            </a:r>
            <a:r>
              <a:rPr dirty="0" sz="1100">
                <a:latin typeface="Arial"/>
                <a:cs typeface="Arial"/>
              </a:rPr>
              <a:t>figura </a:t>
            </a:r>
            <a:r>
              <a:rPr dirty="0" u="sng" sz="1100" spc="-10">
                <a:solidFill>
                  <a:srgbClr val="427596"/>
                </a:solidFill>
                <a:uFill>
                  <a:solidFill>
                    <a:srgbClr val="427596"/>
                  </a:solidFill>
                </a:uFill>
                <a:latin typeface="Arial"/>
                <a:cs typeface="Arial"/>
                <a:hlinkClick r:id="rId4"/>
              </a:rPr>
              <a:t>4</a:t>
            </a:r>
            <a:r>
              <a:rPr dirty="0" sz="1100" spc="-10">
                <a:latin typeface="Arial"/>
                <a:cs typeface="Arial"/>
              </a:rPr>
              <a:t>. </a:t>
            </a:r>
            <a:r>
              <a:rPr dirty="0" sz="1100" spc="-5">
                <a:latin typeface="Arial"/>
                <a:cs typeface="Arial"/>
              </a:rPr>
              <a:t>Sin embargo, </a:t>
            </a:r>
            <a:r>
              <a:rPr dirty="0" sz="1100">
                <a:latin typeface="Arial"/>
                <a:cs typeface="Arial"/>
              </a:rPr>
              <a:t>en este caso el </a:t>
            </a:r>
            <a:r>
              <a:rPr dirty="0" sz="1100" spc="-5">
                <a:latin typeface="Arial"/>
                <a:cs typeface="Arial"/>
              </a:rPr>
              <a:t>control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los tiristores  </a:t>
            </a:r>
            <a:r>
              <a:rPr dirty="0" sz="1100">
                <a:latin typeface="Arial"/>
                <a:cs typeface="Arial"/>
              </a:rPr>
              <a:t>únicamente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se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encarga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de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asegurar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una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conexión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rápida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y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suave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los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condensadores.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Para  </a:t>
            </a:r>
            <a:r>
              <a:rPr dirty="0" sz="1100" spc="-5">
                <a:latin typeface="Arial"/>
                <a:cs typeface="Arial"/>
              </a:rPr>
              <a:t>ello los tiristores </a:t>
            </a:r>
            <a:r>
              <a:rPr dirty="0" sz="1100">
                <a:latin typeface="Arial"/>
                <a:cs typeface="Arial"/>
              </a:rPr>
              <a:t>de cada fase </a:t>
            </a:r>
            <a:r>
              <a:rPr dirty="0" sz="1100" spc="-5">
                <a:latin typeface="Arial"/>
                <a:cs typeface="Arial"/>
              </a:rPr>
              <a:t>comienzan </a:t>
            </a:r>
            <a:r>
              <a:rPr dirty="0" sz="1100">
                <a:latin typeface="Arial"/>
                <a:cs typeface="Arial"/>
              </a:rPr>
              <a:t>a </a:t>
            </a:r>
            <a:r>
              <a:rPr dirty="0" sz="1100" spc="-5">
                <a:latin typeface="Arial"/>
                <a:cs typeface="Arial"/>
              </a:rPr>
              <a:t>conducir </a:t>
            </a:r>
            <a:r>
              <a:rPr dirty="0" sz="1100">
                <a:latin typeface="Arial"/>
                <a:cs typeface="Arial"/>
              </a:rPr>
              <a:t>cuando </a:t>
            </a:r>
            <a:r>
              <a:rPr dirty="0" sz="1100" spc="-5">
                <a:latin typeface="Arial"/>
                <a:cs typeface="Arial"/>
              </a:rPr>
              <a:t>la diferencia </a:t>
            </a:r>
            <a:r>
              <a:rPr dirty="0" sz="1100" spc="-1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tensión entre </a:t>
            </a:r>
            <a:r>
              <a:rPr dirty="0" sz="1100">
                <a:latin typeface="Arial"/>
                <a:cs typeface="Arial"/>
              </a:rPr>
              <a:t>el  condensador y </a:t>
            </a:r>
            <a:r>
              <a:rPr dirty="0" sz="1100" spc="-5">
                <a:latin typeface="Arial"/>
                <a:cs typeface="Arial"/>
              </a:rPr>
              <a:t>la </a:t>
            </a:r>
            <a:r>
              <a:rPr dirty="0" sz="1100">
                <a:latin typeface="Arial"/>
                <a:cs typeface="Arial"/>
              </a:rPr>
              <a:t>red es </a:t>
            </a:r>
            <a:r>
              <a:rPr dirty="0" sz="1100" spc="-5">
                <a:latin typeface="Arial"/>
                <a:cs typeface="Arial"/>
              </a:rPr>
              <a:t>nula, eliminando </a:t>
            </a:r>
            <a:r>
              <a:rPr dirty="0" sz="1100">
                <a:latin typeface="Arial"/>
                <a:cs typeface="Arial"/>
              </a:rPr>
              <a:t>el </a:t>
            </a:r>
            <a:r>
              <a:rPr dirty="0" sz="1100" spc="-5">
                <a:latin typeface="Arial"/>
                <a:cs typeface="Arial"/>
              </a:rPr>
              <a:t>transitorio electromagnético </a:t>
            </a:r>
            <a:r>
              <a:rPr dirty="0" sz="1100">
                <a:latin typeface="Arial"/>
                <a:cs typeface="Arial"/>
              </a:rPr>
              <a:t>que se </a:t>
            </a:r>
            <a:r>
              <a:rPr dirty="0" sz="1100" spc="-5">
                <a:latin typeface="Arial"/>
                <a:cs typeface="Arial"/>
              </a:rPr>
              <a:t>produciría</a:t>
            </a:r>
            <a:r>
              <a:rPr dirty="0" sz="1100" spc="-1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en  otro caso. </a:t>
            </a:r>
            <a:r>
              <a:rPr dirty="0" sz="1100" spc="-5">
                <a:latin typeface="Arial"/>
                <a:cs typeface="Arial"/>
              </a:rPr>
              <a:t>Una vez </a:t>
            </a:r>
            <a:r>
              <a:rPr dirty="0" sz="1100">
                <a:latin typeface="Arial"/>
                <a:cs typeface="Arial"/>
              </a:rPr>
              <a:t>el condensador </a:t>
            </a:r>
            <a:r>
              <a:rPr dirty="0" sz="1100" spc="-5">
                <a:latin typeface="Arial"/>
                <a:cs typeface="Arial"/>
              </a:rPr>
              <a:t>está conectado, los tiristores pueden puentearse para  reducir las pérdidas.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000">
              <a:latin typeface="Arial"/>
              <a:cs typeface="Arial"/>
            </a:endParaRPr>
          </a:p>
          <a:p>
            <a:pPr algn="just" marL="50800" marR="71120">
              <a:lnSpc>
                <a:spcPct val="103400"/>
              </a:lnSpc>
            </a:pPr>
            <a:r>
              <a:rPr dirty="0" sz="1450" spc="-5" b="1">
                <a:solidFill>
                  <a:srgbClr val="006FC0"/>
                </a:solidFill>
                <a:latin typeface="Arial"/>
                <a:cs typeface="Arial"/>
              </a:rPr>
              <a:t>Reactor </a:t>
            </a:r>
            <a:r>
              <a:rPr dirty="0" sz="1450" b="1">
                <a:solidFill>
                  <a:srgbClr val="006FC0"/>
                </a:solidFill>
                <a:latin typeface="Arial"/>
                <a:cs typeface="Arial"/>
              </a:rPr>
              <a:t>controlado por </a:t>
            </a:r>
            <a:r>
              <a:rPr dirty="0" sz="1450" spc="-5" b="1">
                <a:solidFill>
                  <a:srgbClr val="006FC0"/>
                </a:solidFill>
                <a:latin typeface="Arial"/>
                <a:cs typeface="Arial"/>
              </a:rPr>
              <a:t>tiristor (TCR) </a:t>
            </a:r>
            <a:r>
              <a:rPr dirty="0" sz="1450" b="1">
                <a:solidFill>
                  <a:srgbClr val="006FC0"/>
                </a:solidFill>
                <a:latin typeface="Arial"/>
                <a:cs typeface="Arial"/>
              </a:rPr>
              <a:t>y un banco de  </a:t>
            </a:r>
            <a:r>
              <a:rPr dirty="0" sz="1450" spc="-5" b="1">
                <a:solidFill>
                  <a:srgbClr val="006FC0"/>
                </a:solidFill>
                <a:latin typeface="Arial"/>
                <a:cs typeface="Arial"/>
              </a:rPr>
              <a:t>condensadores </a:t>
            </a:r>
            <a:r>
              <a:rPr dirty="0" sz="1450" b="1">
                <a:solidFill>
                  <a:srgbClr val="006FC0"/>
                </a:solidFill>
                <a:latin typeface="Arial"/>
                <a:cs typeface="Arial"/>
              </a:rPr>
              <a:t>conmutados </a:t>
            </a:r>
            <a:r>
              <a:rPr dirty="0" sz="1450" spc="-5" b="1">
                <a:solidFill>
                  <a:srgbClr val="006FC0"/>
                </a:solidFill>
                <a:latin typeface="Arial"/>
                <a:cs typeface="Arial"/>
              </a:rPr>
              <a:t>por tiristor</a:t>
            </a:r>
            <a:r>
              <a:rPr dirty="0" sz="1450" spc="10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450" spc="-5" b="1">
                <a:solidFill>
                  <a:srgbClr val="006FC0"/>
                </a:solidFill>
                <a:latin typeface="Arial"/>
                <a:cs typeface="Arial"/>
              </a:rPr>
              <a:t>(TSC).</a:t>
            </a:r>
            <a:endParaRPr sz="1450">
              <a:latin typeface="Arial"/>
              <a:cs typeface="Arial"/>
            </a:endParaRPr>
          </a:p>
          <a:p>
            <a:pPr algn="just" marL="86995" marR="68580">
              <a:lnSpc>
                <a:spcPct val="136400"/>
              </a:lnSpc>
              <a:spcBef>
                <a:spcPts val="1220"/>
              </a:spcBef>
            </a:pPr>
            <a:r>
              <a:rPr dirty="0" sz="1100" spc="-5">
                <a:latin typeface="Arial"/>
                <a:cs typeface="Arial"/>
              </a:rPr>
              <a:t>El SVC </a:t>
            </a:r>
            <a:r>
              <a:rPr dirty="0" sz="1100">
                <a:latin typeface="Arial"/>
                <a:cs typeface="Arial"/>
              </a:rPr>
              <a:t>puede </a:t>
            </a:r>
            <a:r>
              <a:rPr dirty="0" sz="1100" spc="-5">
                <a:latin typeface="Arial"/>
                <a:cs typeface="Arial"/>
              </a:rPr>
              <a:t>estar compuesto por </a:t>
            </a:r>
            <a:r>
              <a:rPr dirty="0" sz="1100">
                <a:latin typeface="Arial"/>
                <a:cs typeface="Arial"/>
              </a:rPr>
              <a:t>dos </a:t>
            </a:r>
            <a:r>
              <a:rPr dirty="0" sz="1100" spc="-5">
                <a:latin typeface="Arial"/>
                <a:cs typeface="Arial"/>
              </a:rPr>
              <a:t>elementos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derivación diferentes, </a:t>
            </a:r>
            <a:r>
              <a:rPr dirty="0" sz="1100">
                <a:latin typeface="Arial"/>
                <a:cs typeface="Arial"/>
              </a:rPr>
              <a:t>es </a:t>
            </a:r>
            <a:r>
              <a:rPr dirty="0" sz="1100" spc="-5">
                <a:latin typeface="Arial"/>
                <a:cs typeface="Arial"/>
              </a:rPr>
              <a:t>decir, </a:t>
            </a:r>
            <a:r>
              <a:rPr dirty="0" sz="1100" spc="-10">
                <a:latin typeface="Arial"/>
                <a:cs typeface="Arial"/>
              </a:rPr>
              <a:t>un  </a:t>
            </a:r>
            <a:r>
              <a:rPr dirty="0" sz="1100" spc="-5">
                <a:latin typeface="Arial"/>
                <a:cs typeface="Arial"/>
              </a:rPr>
              <a:t>reactor controlado </a:t>
            </a:r>
            <a:r>
              <a:rPr dirty="0" sz="1100">
                <a:latin typeface="Arial"/>
                <a:cs typeface="Arial"/>
              </a:rPr>
              <a:t>por </a:t>
            </a:r>
            <a:r>
              <a:rPr dirty="0" sz="1100" spc="-5">
                <a:latin typeface="Arial"/>
                <a:cs typeface="Arial"/>
              </a:rPr>
              <a:t>tiristor (TCR) </a:t>
            </a:r>
            <a:r>
              <a:rPr dirty="0" sz="1100">
                <a:latin typeface="Arial"/>
                <a:cs typeface="Arial"/>
              </a:rPr>
              <a:t>y un </a:t>
            </a:r>
            <a:r>
              <a:rPr dirty="0" sz="1100" spc="-5">
                <a:latin typeface="Arial"/>
                <a:cs typeface="Arial"/>
              </a:rPr>
              <a:t>banco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condensadores conmutados </a:t>
            </a:r>
            <a:r>
              <a:rPr dirty="0" sz="1100">
                <a:latin typeface="Arial"/>
                <a:cs typeface="Arial"/>
              </a:rPr>
              <a:t>por tiristor  </a:t>
            </a:r>
            <a:r>
              <a:rPr dirty="0" sz="1100" spc="-5">
                <a:latin typeface="Arial"/>
                <a:cs typeface="Arial"/>
              </a:rPr>
              <a:t>(TSC). Si </a:t>
            </a:r>
            <a:r>
              <a:rPr dirty="0" sz="1100">
                <a:latin typeface="Arial"/>
                <a:cs typeface="Arial"/>
              </a:rPr>
              <a:t>no se </a:t>
            </a:r>
            <a:r>
              <a:rPr dirty="0" sz="1100" spc="-5">
                <a:latin typeface="Arial"/>
                <a:cs typeface="Arial"/>
              </a:rPr>
              <a:t>necesita </a:t>
            </a:r>
            <a:r>
              <a:rPr dirty="0" sz="1100">
                <a:latin typeface="Arial"/>
                <a:cs typeface="Arial"/>
              </a:rPr>
              <a:t>una </a:t>
            </a:r>
            <a:r>
              <a:rPr dirty="0" sz="1100" spc="-5">
                <a:latin typeface="Arial"/>
                <a:cs typeface="Arial"/>
              </a:rPr>
              <a:t>conmutación rápida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los </a:t>
            </a:r>
            <a:r>
              <a:rPr dirty="0" sz="1100">
                <a:latin typeface="Arial"/>
                <a:cs typeface="Arial"/>
              </a:rPr>
              <a:t>bancos de </a:t>
            </a:r>
            <a:r>
              <a:rPr dirty="0" sz="1100" spc="-5">
                <a:latin typeface="Arial"/>
                <a:cs typeface="Arial"/>
              </a:rPr>
              <a:t>condensadores, también  </a:t>
            </a:r>
            <a:r>
              <a:rPr dirty="0" sz="1100">
                <a:latin typeface="Arial"/>
                <a:cs typeface="Arial"/>
              </a:rPr>
              <a:t>se pueden </a:t>
            </a:r>
            <a:r>
              <a:rPr dirty="0" sz="1100" spc="-5">
                <a:latin typeface="Arial"/>
                <a:cs typeface="Arial"/>
              </a:rPr>
              <a:t>utilizar </a:t>
            </a:r>
            <a:r>
              <a:rPr dirty="0" sz="1100">
                <a:latin typeface="Arial"/>
                <a:cs typeface="Arial"/>
              </a:rPr>
              <a:t>condensadores </a:t>
            </a:r>
            <a:r>
              <a:rPr dirty="0" sz="1100" spc="-5">
                <a:latin typeface="Arial"/>
                <a:cs typeface="Arial"/>
              </a:rPr>
              <a:t>conmutados </a:t>
            </a:r>
            <a:r>
              <a:rPr dirty="0" sz="1100">
                <a:latin typeface="Arial"/>
                <a:cs typeface="Arial"/>
              </a:rPr>
              <a:t>por </a:t>
            </a:r>
            <a:r>
              <a:rPr dirty="0" sz="1100" spc="-5">
                <a:latin typeface="Arial"/>
                <a:cs typeface="Arial"/>
              </a:rPr>
              <a:t>interruptor. El </a:t>
            </a:r>
            <a:r>
              <a:rPr dirty="0" sz="1100">
                <a:latin typeface="Arial"/>
                <a:cs typeface="Arial"/>
              </a:rPr>
              <a:t>TCR se </a:t>
            </a:r>
            <a:r>
              <a:rPr dirty="0" sz="1100" spc="-5">
                <a:latin typeface="Arial"/>
                <a:cs typeface="Arial"/>
              </a:rPr>
              <a:t>muestra </a:t>
            </a:r>
            <a:r>
              <a:rPr dirty="0" sz="1100">
                <a:latin typeface="Arial"/>
                <a:cs typeface="Arial"/>
              </a:rPr>
              <a:t>en </a:t>
            </a:r>
            <a:r>
              <a:rPr dirty="0" sz="1100" spc="-5">
                <a:latin typeface="Arial"/>
                <a:cs typeface="Arial"/>
              </a:rPr>
              <a:t>la  </a:t>
            </a:r>
            <a:r>
              <a:rPr dirty="0" sz="1100">
                <a:latin typeface="Arial"/>
                <a:cs typeface="Arial"/>
              </a:rPr>
              <a:t>Figura 32; </a:t>
            </a:r>
            <a:r>
              <a:rPr dirty="0" sz="1100" spc="-5">
                <a:latin typeface="Arial"/>
                <a:cs typeface="Arial"/>
              </a:rPr>
              <a:t>retrasando </a:t>
            </a:r>
            <a:r>
              <a:rPr dirty="0" sz="1100">
                <a:latin typeface="Arial"/>
                <a:cs typeface="Arial"/>
              </a:rPr>
              <a:t>el </a:t>
            </a:r>
            <a:r>
              <a:rPr dirty="0" sz="1100" spc="-5">
                <a:latin typeface="Arial"/>
                <a:cs typeface="Arial"/>
              </a:rPr>
              <a:t>disparo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los tiristores, </a:t>
            </a:r>
            <a:r>
              <a:rPr dirty="0" sz="1100">
                <a:latin typeface="Arial"/>
                <a:cs typeface="Arial"/>
              </a:rPr>
              <a:t>se puede </a:t>
            </a:r>
            <a:r>
              <a:rPr dirty="0" sz="1100" spc="-5">
                <a:latin typeface="Arial"/>
                <a:cs typeface="Arial"/>
              </a:rPr>
              <a:t>obtener </a:t>
            </a:r>
            <a:r>
              <a:rPr dirty="0" sz="1100">
                <a:latin typeface="Arial"/>
                <a:cs typeface="Arial"/>
              </a:rPr>
              <a:t>un control </a:t>
            </a:r>
            <a:r>
              <a:rPr dirty="0" sz="1100" spc="-5">
                <a:latin typeface="Arial"/>
                <a:cs typeface="Arial"/>
              </a:rPr>
              <a:t>continuo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  </a:t>
            </a:r>
            <a:r>
              <a:rPr dirty="0" sz="1100">
                <a:latin typeface="Arial"/>
                <a:cs typeface="Arial"/>
              </a:rPr>
              <a:t>corriente a </a:t>
            </a:r>
            <a:r>
              <a:rPr dirty="0" sz="1100" spc="-5">
                <a:latin typeface="Arial"/>
                <a:cs typeface="Arial"/>
              </a:rPr>
              <a:t>través del reactor, </a:t>
            </a:r>
            <a:r>
              <a:rPr dirty="0" sz="1100">
                <a:latin typeface="Arial"/>
                <a:cs typeface="Arial"/>
              </a:rPr>
              <a:t>con el </a:t>
            </a:r>
            <a:r>
              <a:rPr dirty="0" sz="1100" spc="-5">
                <a:latin typeface="Arial"/>
                <a:cs typeface="Arial"/>
              </a:rPr>
              <a:t>consumo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potencia reactiva </a:t>
            </a:r>
            <a:r>
              <a:rPr dirty="0" sz="1100" spc="5">
                <a:latin typeface="Arial"/>
                <a:cs typeface="Arial"/>
              </a:rPr>
              <a:t>que </a:t>
            </a:r>
            <a:r>
              <a:rPr dirty="0" sz="1100" spc="-10">
                <a:latin typeface="Arial"/>
                <a:cs typeface="Arial"/>
              </a:rPr>
              <a:t>varía </a:t>
            </a:r>
            <a:r>
              <a:rPr dirty="0" sz="1100">
                <a:latin typeface="Arial"/>
                <a:cs typeface="Arial"/>
              </a:rPr>
              <a:t>entre 0 y V</a:t>
            </a:r>
            <a:r>
              <a:rPr dirty="0" baseline="31746" sz="1050">
                <a:latin typeface="Arial"/>
                <a:cs typeface="Arial"/>
              </a:rPr>
              <a:t>2</a:t>
            </a:r>
            <a:r>
              <a:rPr dirty="0" sz="1100" i="1">
                <a:latin typeface="Arial"/>
                <a:cs typeface="Arial"/>
              </a:rPr>
              <a:t>/X</a:t>
            </a:r>
            <a:r>
              <a:rPr dirty="0" sz="1100">
                <a:latin typeface="Arial"/>
                <a:cs typeface="Arial"/>
              </a:rPr>
              <a:t>,  donde X es </a:t>
            </a:r>
            <a:r>
              <a:rPr dirty="0" sz="1100" spc="-5">
                <a:latin typeface="Arial"/>
                <a:cs typeface="Arial"/>
              </a:rPr>
              <a:t>la reactancia del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reactor.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00">
              <a:latin typeface="Arial"/>
              <a:cs typeface="Arial"/>
            </a:endParaRPr>
          </a:p>
          <a:p>
            <a:pPr algn="just" marL="86995" marR="69850">
              <a:lnSpc>
                <a:spcPct val="136400"/>
              </a:lnSpc>
              <a:spcBef>
                <a:spcPts val="5"/>
              </a:spcBef>
            </a:pPr>
            <a:r>
              <a:rPr dirty="0" sz="1100" spc="-5">
                <a:latin typeface="Arial"/>
                <a:cs typeface="Arial"/>
              </a:rPr>
              <a:t>Combinando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el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TCR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con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un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número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adecuado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bancos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capacitores,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se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puede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lograr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un  </a:t>
            </a:r>
            <a:r>
              <a:rPr dirty="0" sz="1100">
                <a:latin typeface="Arial"/>
                <a:cs typeface="Arial"/>
              </a:rPr>
              <a:t>control</a:t>
            </a:r>
            <a:r>
              <a:rPr dirty="0" sz="1100" spc="-7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continuo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la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potencia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reactiva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mediante</a:t>
            </a:r>
            <a:r>
              <a:rPr dirty="0" sz="1100" spc="-9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una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combinación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7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conmutación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del</a:t>
            </a:r>
            <a:r>
              <a:rPr dirty="0" sz="1100" spc="-7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banco 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capacitores </a:t>
            </a:r>
            <a:r>
              <a:rPr dirty="0" sz="1100">
                <a:latin typeface="Arial"/>
                <a:cs typeface="Arial"/>
              </a:rPr>
              <a:t>y </a:t>
            </a:r>
            <a:r>
              <a:rPr dirty="0" sz="1100" spc="-5">
                <a:latin typeface="Arial"/>
                <a:cs typeface="Arial"/>
              </a:rPr>
              <a:t>control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 corriente del reactor.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000">
              <a:latin typeface="Arial"/>
              <a:cs typeface="Arial"/>
            </a:endParaRPr>
          </a:p>
          <a:p>
            <a:pPr algn="ctr" marR="193040">
              <a:lnSpc>
                <a:spcPct val="100000"/>
              </a:lnSpc>
              <a:spcBef>
                <a:spcPts val="5"/>
              </a:spcBef>
            </a:pPr>
            <a:r>
              <a:rPr dirty="0" sz="1000" spc="-5">
                <a:latin typeface="Carlito"/>
                <a:cs typeface="Carlito"/>
              </a:rPr>
              <a:t>V</a:t>
            </a:r>
            <a:endParaRPr sz="1000">
              <a:latin typeface="Carlito"/>
              <a:cs typeface="Carli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92778" y="6619113"/>
            <a:ext cx="104139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0">
                <a:latin typeface="Carlito"/>
                <a:cs typeface="Carlito"/>
              </a:rPr>
              <a:t>is</a:t>
            </a:r>
            <a:endParaRPr sz="1000">
              <a:latin typeface="Carlito"/>
              <a:cs typeface="Carlit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38580" y="7699628"/>
            <a:ext cx="2794635" cy="7404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b="1">
                <a:latin typeface="Carlito"/>
                <a:cs typeface="Carlito"/>
              </a:rPr>
              <a:t>FIGURA </a:t>
            </a:r>
            <a:r>
              <a:rPr dirty="0" sz="1100" spc="-5" b="1">
                <a:latin typeface="Carlito"/>
                <a:cs typeface="Carlito"/>
              </a:rPr>
              <a:t>32 </a:t>
            </a:r>
            <a:r>
              <a:rPr dirty="0" sz="1100">
                <a:latin typeface="Carlito"/>
                <a:cs typeface="Carlito"/>
              </a:rPr>
              <a:t>Reactor </a:t>
            </a:r>
            <a:r>
              <a:rPr dirty="0" sz="1100" spc="-5">
                <a:latin typeface="Carlito"/>
                <a:cs typeface="Carlito"/>
              </a:rPr>
              <a:t>controlado </a:t>
            </a:r>
            <a:r>
              <a:rPr dirty="0" sz="1100">
                <a:latin typeface="Carlito"/>
                <a:cs typeface="Carlito"/>
              </a:rPr>
              <a:t>por</a:t>
            </a:r>
            <a:r>
              <a:rPr dirty="0" sz="1100" spc="-25">
                <a:latin typeface="Carlito"/>
                <a:cs typeface="Carlito"/>
              </a:rPr>
              <a:t> </a:t>
            </a:r>
            <a:r>
              <a:rPr dirty="0" sz="1100" spc="-5">
                <a:latin typeface="Carlito"/>
                <a:cs typeface="Carlito"/>
              </a:rPr>
              <a:t>tiristor.</a:t>
            </a:r>
            <a:endParaRPr sz="1100">
              <a:latin typeface="Carlito"/>
              <a:cs typeface="Carlito"/>
            </a:endParaRPr>
          </a:p>
          <a:p>
            <a:pPr marL="2673350">
              <a:lnSpc>
                <a:spcPct val="100000"/>
              </a:lnSpc>
              <a:spcBef>
                <a:spcPts val="965"/>
              </a:spcBef>
            </a:pPr>
            <a:r>
              <a:rPr dirty="0" sz="1000" spc="-5">
                <a:latin typeface="Carlito"/>
                <a:cs typeface="Carlito"/>
              </a:rPr>
              <a:t>V</a:t>
            </a:r>
            <a:endParaRPr sz="10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750">
              <a:latin typeface="Carlito"/>
              <a:cs typeface="Carlito"/>
            </a:endParaRPr>
          </a:p>
          <a:p>
            <a:pPr marL="2702560">
              <a:lnSpc>
                <a:spcPct val="100000"/>
              </a:lnSpc>
            </a:pPr>
            <a:r>
              <a:rPr dirty="0" sz="1000" spc="-10">
                <a:latin typeface="Carlito"/>
                <a:cs typeface="Carlito"/>
              </a:rPr>
              <a:t>i</a:t>
            </a:r>
            <a:r>
              <a:rPr dirty="0" sz="1000" spc="-5">
                <a:latin typeface="Carlito"/>
                <a:cs typeface="Carlito"/>
              </a:rPr>
              <a:t>s</a:t>
            </a:r>
            <a:endParaRPr sz="1000">
              <a:latin typeface="Carlito"/>
              <a:cs typeface="Carlito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99228" y="9344355"/>
            <a:ext cx="67564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b="1">
                <a:latin typeface="Carlito"/>
                <a:cs typeface="Carlito"/>
              </a:rPr>
              <a:t>FIGURA</a:t>
            </a:r>
            <a:r>
              <a:rPr dirty="0" sz="1100" spc="165" b="1">
                <a:latin typeface="Carlito"/>
                <a:cs typeface="Carlito"/>
              </a:rPr>
              <a:t> </a:t>
            </a:r>
            <a:r>
              <a:rPr dirty="0" sz="1100" spc="-5" b="1">
                <a:latin typeface="Carlito"/>
                <a:cs typeface="Carlito"/>
              </a:rPr>
              <a:t>33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98389" y="9328200"/>
            <a:ext cx="1263650" cy="394335"/>
          </a:xfrm>
          <a:prstGeom prst="rect">
            <a:avLst/>
          </a:prstGeom>
        </p:spPr>
        <p:txBody>
          <a:bodyPr wrap="square" lIns="0" tIns="29209" rIns="0" bIns="0" rtlCol="0" vert="horz">
            <a:spAutoFit/>
          </a:bodyPr>
          <a:lstStyle/>
          <a:p>
            <a:pPr algn="r" marR="5715">
              <a:lnSpc>
                <a:spcPct val="100000"/>
              </a:lnSpc>
              <a:spcBef>
                <a:spcPts val="229"/>
              </a:spcBef>
            </a:pPr>
            <a:r>
              <a:rPr dirty="0" sz="1100">
                <a:latin typeface="Carlito"/>
                <a:cs typeface="Carlito"/>
              </a:rPr>
              <a:t>Compensador </a:t>
            </a:r>
            <a:r>
              <a:rPr dirty="0" sz="1100" spc="-5">
                <a:latin typeface="Carlito"/>
                <a:cs typeface="Carlito"/>
              </a:rPr>
              <a:t>de</a:t>
            </a:r>
            <a:r>
              <a:rPr dirty="0" sz="1100" spc="-100">
                <a:latin typeface="Carlito"/>
                <a:cs typeface="Carlito"/>
              </a:rPr>
              <a:t> </a:t>
            </a:r>
            <a:r>
              <a:rPr dirty="0" sz="1100" spc="-5">
                <a:latin typeface="Carlito"/>
                <a:cs typeface="Carlito"/>
              </a:rPr>
              <a:t>VAR</a:t>
            </a:r>
            <a:endParaRPr sz="1100">
              <a:latin typeface="Carlito"/>
              <a:cs typeface="Carlito"/>
            </a:endParaRPr>
          </a:p>
          <a:p>
            <a:pPr algn="r" marR="5080">
              <a:lnSpc>
                <a:spcPct val="100000"/>
              </a:lnSpc>
              <a:spcBef>
                <a:spcPts val="130"/>
              </a:spcBef>
            </a:pPr>
            <a:r>
              <a:rPr dirty="0" sz="1100">
                <a:latin typeface="Carlito"/>
                <a:cs typeface="Carlito"/>
              </a:rPr>
              <a:t>estáti</a:t>
            </a:r>
            <a:r>
              <a:rPr dirty="0" sz="1100" spc="-15">
                <a:latin typeface="Carlito"/>
                <a:cs typeface="Carlito"/>
              </a:rPr>
              <a:t>c</a:t>
            </a:r>
            <a:r>
              <a:rPr dirty="0" sz="1100" spc="5">
                <a:latin typeface="Carlito"/>
                <a:cs typeface="Carlito"/>
              </a:rPr>
              <a:t>o</a:t>
            </a:r>
            <a:r>
              <a:rPr dirty="0" sz="1100">
                <a:latin typeface="Carlito"/>
                <a:cs typeface="Carlito"/>
              </a:rPr>
              <a:t>.</a:t>
            </a:r>
            <a:endParaRPr sz="11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93002" y="427735"/>
            <a:ext cx="16891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rlito"/>
                <a:cs typeface="Carlito"/>
              </a:rPr>
              <a:t>14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290572" y="1414271"/>
            <a:ext cx="2138172" cy="16367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401695" y="1167129"/>
            <a:ext cx="9779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">
                <a:latin typeface="Carlito"/>
                <a:cs typeface="Carlito"/>
              </a:rPr>
              <a:t>V</a:t>
            </a:r>
            <a:endParaRPr sz="1000">
              <a:latin typeface="Carlito"/>
              <a:cs typeface="Carli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2004" y="3062985"/>
            <a:ext cx="5776595" cy="653160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812289">
              <a:lnSpc>
                <a:spcPct val="100000"/>
              </a:lnSpc>
              <a:spcBef>
                <a:spcPts val="95"/>
              </a:spcBef>
              <a:tabLst>
                <a:tab pos="2533650" algn="l"/>
                <a:tab pos="3159760" algn="l"/>
              </a:tabLst>
            </a:pPr>
            <a:r>
              <a:rPr dirty="0" sz="1000" spc="-5">
                <a:latin typeface="Carlito"/>
                <a:cs typeface="Carlito"/>
              </a:rPr>
              <a:t>Capacitivo	Inductivo	</a:t>
            </a:r>
            <a:r>
              <a:rPr dirty="0" sz="1000" spc="-10">
                <a:latin typeface="Carlito"/>
                <a:cs typeface="Carlito"/>
              </a:rPr>
              <a:t>is</a:t>
            </a:r>
            <a:endParaRPr sz="10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750">
              <a:latin typeface="Carlito"/>
              <a:cs typeface="Carlito"/>
            </a:endParaRPr>
          </a:p>
          <a:p>
            <a:pPr algn="just" marL="48895">
              <a:lnSpc>
                <a:spcPct val="100000"/>
              </a:lnSpc>
              <a:spcBef>
                <a:spcPts val="5"/>
              </a:spcBef>
            </a:pPr>
            <a:r>
              <a:rPr dirty="0" sz="1000" spc="-10" b="1">
                <a:latin typeface="Carlito"/>
                <a:cs typeface="Carlito"/>
              </a:rPr>
              <a:t>FIGURA </a:t>
            </a:r>
            <a:r>
              <a:rPr dirty="0" sz="1000" b="1">
                <a:latin typeface="Carlito"/>
                <a:cs typeface="Carlito"/>
              </a:rPr>
              <a:t>34 </a:t>
            </a:r>
            <a:r>
              <a:rPr dirty="0" sz="1000" spc="-5">
                <a:latin typeface="Carlito"/>
                <a:cs typeface="Carlito"/>
              </a:rPr>
              <a:t>Control </a:t>
            </a:r>
            <a:r>
              <a:rPr dirty="0" sz="1000">
                <a:latin typeface="Carlito"/>
                <a:cs typeface="Carlito"/>
              </a:rPr>
              <a:t>de </a:t>
            </a:r>
            <a:r>
              <a:rPr dirty="0" sz="1000" spc="-5">
                <a:latin typeface="Carlito"/>
                <a:cs typeface="Carlito"/>
              </a:rPr>
              <a:t>compensador de </a:t>
            </a:r>
            <a:r>
              <a:rPr dirty="0" sz="1000" spc="-10">
                <a:latin typeface="Carlito"/>
                <a:cs typeface="Carlito"/>
              </a:rPr>
              <a:t>VAR</a:t>
            </a:r>
            <a:r>
              <a:rPr dirty="0" sz="1000" spc="105">
                <a:latin typeface="Carlito"/>
                <a:cs typeface="Carlito"/>
              </a:rPr>
              <a:t> </a:t>
            </a:r>
            <a:r>
              <a:rPr dirty="0" sz="1000" spc="-5">
                <a:latin typeface="Carlito"/>
                <a:cs typeface="Carlito"/>
              </a:rPr>
              <a:t>estático.</a:t>
            </a:r>
            <a:endParaRPr sz="10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750">
              <a:latin typeface="Carlito"/>
              <a:cs typeface="Carlito"/>
            </a:endParaRPr>
          </a:p>
          <a:p>
            <a:pPr algn="just" marL="48895" marR="26034">
              <a:lnSpc>
                <a:spcPct val="136400"/>
              </a:lnSpc>
              <a:spcBef>
                <a:spcPts val="5"/>
              </a:spcBef>
            </a:pPr>
            <a:r>
              <a:rPr dirty="0" sz="1100">
                <a:latin typeface="Arial"/>
                <a:cs typeface="Arial"/>
              </a:rPr>
              <a:t>Por </a:t>
            </a:r>
            <a:r>
              <a:rPr dirty="0" sz="1100" spc="-5">
                <a:latin typeface="Arial"/>
                <a:cs typeface="Arial"/>
              </a:rPr>
              <a:t>lo </a:t>
            </a:r>
            <a:r>
              <a:rPr dirty="0" sz="1100">
                <a:latin typeface="Arial"/>
                <a:cs typeface="Arial"/>
              </a:rPr>
              <a:t>general, el TCR y el TSC se </a:t>
            </a:r>
            <a:r>
              <a:rPr dirty="0" sz="1100" spc="-5">
                <a:latin typeface="Arial"/>
                <a:cs typeface="Arial"/>
              </a:rPr>
              <a:t>conectan </a:t>
            </a:r>
            <a:r>
              <a:rPr dirty="0" sz="1100">
                <a:latin typeface="Arial"/>
                <a:cs typeface="Arial"/>
              </a:rPr>
              <a:t>a </a:t>
            </a:r>
            <a:r>
              <a:rPr dirty="0" sz="1100" spc="-5">
                <a:latin typeface="Arial"/>
                <a:cs typeface="Arial"/>
              </a:rPr>
              <a:t>la </a:t>
            </a:r>
            <a:r>
              <a:rPr dirty="0" sz="1100">
                <a:latin typeface="Arial"/>
                <a:cs typeface="Arial"/>
              </a:rPr>
              <a:t>red de </a:t>
            </a:r>
            <a:r>
              <a:rPr dirty="0" sz="1100" spc="-5">
                <a:latin typeface="Arial"/>
                <a:cs typeface="Arial"/>
              </a:rPr>
              <a:t>alta tensión </a:t>
            </a:r>
            <a:r>
              <a:rPr dirty="0" sz="1100">
                <a:latin typeface="Arial"/>
                <a:cs typeface="Arial"/>
              </a:rPr>
              <a:t>a </a:t>
            </a:r>
            <a:r>
              <a:rPr dirty="0" sz="1100" spc="-5">
                <a:latin typeface="Arial"/>
                <a:cs typeface="Arial"/>
              </a:rPr>
              <a:t>través </a:t>
            </a:r>
            <a:r>
              <a:rPr dirty="0" sz="1100">
                <a:latin typeface="Arial"/>
                <a:cs typeface="Arial"/>
              </a:rPr>
              <a:t>de un  </a:t>
            </a:r>
            <a:r>
              <a:rPr dirty="0" sz="1100" spc="-5">
                <a:latin typeface="Arial"/>
                <a:cs typeface="Arial"/>
              </a:rPr>
              <a:t>transformador, </a:t>
            </a:r>
            <a:r>
              <a:rPr dirty="0" sz="1100">
                <a:latin typeface="Arial"/>
                <a:cs typeface="Arial"/>
              </a:rPr>
              <a:t>como se </a:t>
            </a:r>
            <a:r>
              <a:rPr dirty="0" sz="1100" spc="-5">
                <a:latin typeface="Arial"/>
                <a:cs typeface="Arial"/>
              </a:rPr>
              <a:t>muestra </a:t>
            </a:r>
            <a:r>
              <a:rPr dirty="0" sz="1100">
                <a:latin typeface="Arial"/>
                <a:cs typeface="Arial"/>
              </a:rPr>
              <a:t>en </a:t>
            </a:r>
            <a:r>
              <a:rPr dirty="0" sz="1100" spc="-5">
                <a:latin typeface="Arial"/>
                <a:cs typeface="Arial"/>
              </a:rPr>
              <a:t>la Figura</a:t>
            </a:r>
            <a:r>
              <a:rPr dirty="0" sz="1100" spc="28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33.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00">
              <a:latin typeface="Arial"/>
              <a:cs typeface="Arial"/>
            </a:endParaRPr>
          </a:p>
          <a:p>
            <a:pPr algn="just" marL="48895" marR="22225">
              <a:lnSpc>
                <a:spcPct val="136400"/>
              </a:lnSpc>
              <a:spcBef>
                <a:spcPts val="5"/>
              </a:spcBef>
            </a:pPr>
            <a:r>
              <a:rPr dirty="0" sz="1100" spc="-5">
                <a:latin typeface="Arial"/>
                <a:cs typeface="Arial"/>
              </a:rPr>
              <a:t>El </a:t>
            </a:r>
            <a:r>
              <a:rPr dirty="0" sz="1100">
                <a:latin typeface="Arial"/>
                <a:cs typeface="Arial"/>
              </a:rPr>
              <a:t>sistema de </a:t>
            </a:r>
            <a:r>
              <a:rPr dirty="0" sz="1100" spc="-5">
                <a:latin typeface="Arial"/>
                <a:cs typeface="Arial"/>
              </a:rPr>
              <a:t>control </a:t>
            </a:r>
            <a:r>
              <a:rPr dirty="0" sz="1100" spc="-10">
                <a:latin typeface="Arial"/>
                <a:cs typeface="Arial"/>
              </a:rPr>
              <a:t>del </a:t>
            </a:r>
            <a:r>
              <a:rPr dirty="0" sz="1100" spc="-5">
                <a:latin typeface="Arial"/>
                <a:cs typeface="Arial"/>
              </a:rPr>
              <a:t>SVC controla la salida </a:t>
            </a:r>
            <a:r>
              <a:rPr dirty="0" sz="1100">
                <a:latin typeface="Arial"/>
                <a:cs typeface="Arial"/>
              </a:rPr>
              <a:t>reactiva de modo que </a:t>
            </a:r>
            <a:r>
              <a:rPr dirty="0" sz="1100" spc="-10">
                <a:latin typeface="Arial"/>
                <a:cs typeface="Arial"/>
              </a:rPr>
              <a:t>la </a:t>
            </a:r>
            <a:r>
              <a:rPr dirty="0" sz="1100" spc="-5">
                <a:latin typeface="Arial"/>
                <a:cs typeface="Arial"/>
              </a:rPr>
              <a:t>magnitud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  tensión del </a:t>
            </a:r>
            <a:r>
              <a:rPr dirty="0" sz="1100">
                <a:latin typeface="Arial"/>
                <a:cs typeface="Arial"/>
              </a:rPr>
              <a:t>nodo </a:t>
            </a:r>
            <a:r>
              <a:rPr dirty="0" sz="1100" spc="-5">
                <a:latin typeface="Arial"/>
                <a:cs typeface="Arial"/>
              </a:rPr>
              <a:t>controlado </a:t>
            </a:r>
            <a:r>
              <a:rPr dirty="0" sz="1100">
                <a:latin typeface="Arial"/>
                <a:cs typeface="Arial"/>
              </a:rPr>
              <a:t>se </a:t>
            </a:r>
            <a:r>
              <a:rPr dirty="0" sz="1100" spc="-5">
                <a:latin typeface="Arial"/>
                <a:cs typeface="Arial"/>
              </a:rPr>
              <a:t>mantenga constante. </a:t>
            </a:r>
            <a:r>
              <a:rPr dirty="0" sz="1100">
                <a:latin typeface="Arial"/>
                <a:cs typeface="Arial"/>
              </a:rPr>
              <a:t>Por </a:t>
            </a:r>
            <a:r>
              <a:rPr dirty="0" sz="1100" spc="-5">
                <a:latin typeface="Arial"/>
                <a:cs typeface="Arial"/>
              </a:rPr>
              <a:t>lo general, </a:t>
            </a:r>
            <a:r>
              <a:rPr dirty="0" sz="1100">
                <a:latin typeface="Arial"/>
                <a:cs typeface="Arial"/>
              </a:rPr>
              <a:t>se </a:t>
            </a:r>
            <a:r>
              <a:rPr dirty="0" sz="1100" spc="-5">
                <a:latin typeface="Arial"/>
                <a:cs typeface="Arial"/>
              </a:rPr>
              <a:t>introduce </a:t>
            </a:r>
            <a:r>
              <a:rPr dirty="0" sz="1100">
                <a:latin typeface="Arial"/>
                <a:cs typeface="Arial"/>
              </a:rPr>
              <a:t>una cierta  </a:t>
            </a:r>
            <a:r>
              <a:rPr dirty="0" sz="1100" spc="-5">
                <a:latin typeface="Arial"/>
                <a:cs typeface="Arial"/>
              </a:rPr>
              <a:t>pendiente </a:t>
            </a:r>
            <a:r>
              <a:rPr dirty="0" sz="1100">
                <a:latin typeface="Arial"/>
                <a:cs typeface="Arial"/>
              </a:rPr>
              <a:t>en el </a:t>
            </a:r>
            <a:r>
              <a:rPr dirty="0" sz="1100" spc="-5">
                <a:latin typeface="Arial"/>
                <a:cs typeface="Arial"/>
              </a:rPr>
              <a:t>control, </a:t>
            </a:r>
            <a:r>
              <a:rPr dirty="0" sz="1100">
                <a:latin typeface="Arial"/>
                <a:cs typeface="Arial"/>
              </a:rPr>
              <a:t>como se </a:t>
            </a:r>
            <a:r>
              <a:rPr dirty="0" sz="1100" spc="-5">
                <a:latin typeface="Arial"/>
                <a:cs typeface="Arial"/>
              </a:rPr>
              <a:t>muestra </a:t>
            </a:r>
            <a:r>
              <a:rPr dirty="0" sz="1100">
                <a:latin typeface="Arial"/>
                <a:cs typeface="Arial"/>
              </a:rPr>
              <a:t>en </a:t>
            </a:r>
            <a:r>
              <a:rPr dirty="0" sz="1100" spc="-5">
                <a:latin typeface="Arial"/>
                <a:cs typeface="Arial"/>
              </a:rPr>
              <a:t>la Figura 34, </a:t>
            </a:r>
            <a:r>
              <a:rPr dirty="0" sz="1100">
                <a:latin typeface="Arial"/>
                <a:cs typeface="Arial"/>
              </a:rPr>
              <a:t>que </a:t>
            </a:r>
            <a:r>
              <a:rPr dirty="0" sz="1100" spc="-5">
                <a:latin typeface="Arial"/>
                <a:cs typeface="Arial"/>
              </a:rPr>
              <a:t>muestra </a:t>
            </a:r>
            <a:r>
              <a:rPr dirty="0" sz="1100">
                <a:latin typeface="Arial"/>
                <a:cs typeface="Arial"/>
              </a:rPr>
              <a:t>la corriente </a:t>
            </a:r>
            <a:r>
              <a:rPr dirty="0" sz="1100" spc="-5">
                <a:latin typeface="Arial"/>
                <a:cs typeface="Arial"/>
              </a:rPr>
              <a:t>reactiva  </a:t>
            </a:r>
            <a:r>
              <a:rPr dirty="0" sz="1100">
                <a:latin typeface="Arial"/>
                <a:cs typeface="Arial"/>
              </a:rPr>
              <a:t>en función de </a:t>
            </a:r>
            <a:r>
              <a:rPr dirty="0" sz="1100" spc="-5">
                <a:latin typeface="Arial"/>
                <a:cs typeface="Arial"/>
              </a:rPr>
              <a:t>la tensión. En la </a:t>
            </a:r>
            <a:r>
              <a:rPr dirty="0" sz="1100">
                <a:latin typeface="Arial"/>
                <a:cs typeface="Arial"/>
              </a:rPr>
              <a:t>parte </a:t>
            </a:r>
            <a:r>
              <a:rPr dirty="0" sz="1100" spc="-5">
                <a:latin typeface="Arial"/>
                <a:cs typeface="Arial"/>
              </a:rPr>
              <a:t>(casi) horizontal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 </a:t>
            </a:r>
            <a:r>
              <a:rPr dirty="0" sz="1100">
                <a:latin typeface="Arial"/>
                <a:cs typeface="Arial"/>
              </a:rPr>
              <a:t>curva, </a:t>
            </a:r>
            <a:r>
              <a:rPr dirty="0" sz="1100" spc="-5">
                <a:latin typeface="Arial"/>
                <a:cs typeface="Arial"/>
              </a:rPr>
              <a:t>alrededor del punto </a:t>
            </a:r>
            <a:r>
              <a:rPr dirty="0" sz="1100">
                <a:latin typeface="Arial"/>
                <a:cs typeface="Arial"/>
              </a:rPr>
              <a:t>de  ajuste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tensión,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el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control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SVC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está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activo.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Cuando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el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SVC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ha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alcanzado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su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salida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reactiva  máxima </a:t>
            </a:r>
            <a:r>
              <a:rPr dirty="0" sz="1100">
                <a:latin typeface="Arial"/>
                <a:cs typeface="Arial"/>
              </a:rPr>
              <a:t>o </a:t>
            </a:r>
            <a:r>
              <a:rPr dirty="0" sz="1100" spc="-5">
                <a:latin typeface="Arial"/>
                <a:cs typeface="Arial"/>
              </a:rPr>
              <a:t>mínima, la tensión </a:t>
            </a:r>
            <a:r>
              <a:rPr dirty="0" sz="1100">
                <a:latin typeface="Arial"/>
                <a:cs typeface="Arial"/>
              </a:rPr>
              <a:t>no se puede </a:t>
            </a:r>
            <a:r>
              <a:rPr dirty="0" sz="1100" spc="-5">
                <a:latin typeface="Arial"/>
                <a:cs typeface="Arial"/>
              </a:rPr>
              <a:t>controlar </a:t>
            </a:r>
            <a:r>
              <a:rPr dirty="0" sz="1100">
                <a:latin typeface="Arial"/>
                <a:cs typeface="Arial"/>
              </a:rPr>
              <a:t>y el </a:t>
            </a:r>
            <a:r>
              <a:rPr dirty="0" sz="1100" spc="-5">
                <a:latin typeface="Arial"/>
                <a:cs typeface="Arial"/>
              </a:rPr>
              <a:t>dispositivo </a:t>
            </a:r>
            <a:r>
              <a:rPr dirty="0" sz="1100">
                <a:latin typeface="Arial"/>
                <a:cs typeface="Arial"/>
              </a:rPr>
              <a:t>se comportará como un  </a:t>
            </a:r>
            <a:r>
              <a:rPr dirty="0" sz="1100" spc="-5">
                <a:latin typeface="Arial"/>
                <a:cs typeface="Arial"/>
              </a:rPr>
              <a:t>reactor puro </a:t>
            </a:r>
            <a:r>
              <a:rPr dirty="0" sz="1100">
                <a:latin typeface="Arial"/>
                <a:cs typeface="Arial"/>
              </a:rPr>
              <a:t>o </a:t>
            </a:r>
            <a:r>
              <a:rPr dirty="0" sz="1100" spc="-10">
                <a:latin typeface="Arial"/>
                <a:cs typeface="Arial"/>
              </a:rPr>
              <a:t>un </a:t>
            </a:r>
            <a:r>
              <a:rPr dirty="0" sz="1100" spc="-5">
                <a:latin typeface="Arial"/>
                <a:cs typeface="Arial"/>
              </a:rPr>
              <a:t>condensador puro; </a:t>
            </a:r>
            <a:r>
              <a:rPr dirty="0" sz="1100">
                <a:latin typeface="Arial"/>
                <a:cs typeface="Arial"/>
              </a:rPr>
              <a:t>por </a:t>
            </a:r>
            <a:r>
              <a:rPr dirty="0" sz="1100" spc="-5">
                <a:latin typeface="Arial"/>
                <a:cs typeface="Arial"/>
              </a:rPr>
              <a:t>lo tanto, </a:t>
            </a:r>
            <a:r>
              <a:rPr dirty="0" sz="1100">
                <a:latin typeface="Arial"/>
                <a:cs typeface="Arial"/>
              </a:rPr>
              <a:t>en </a:t>
            </a:r>
            <a:r>
              <a:rPr dirty="0" sz="1100" spc="-5">
                <a:latin typeface="Arial"/>
                <a:cs typeface="Arial"/>
              </a:rPr>
              <a:t>situaciones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tensión extremo, </a:t>
            </a:r>
            <a:r>
              <a:rPr dirty="0" sz="1100">
                <a:latin typeface="Arial"/>
                <a:cs typeface="Arial"/>
              </a:rPr>
              <a:t>el </a:t>
            </a:r>
            <a:r>
              <a:rPr dirty="0" sz="1100" spc="-5">
                <a:latin typeface="Arial"/>
                <a:cs typeface="Arial"/>
              </a:rPr>
              <a:t>SVC  </a:t>
            </a:r>
            <a:r>
              <a:rPr dirty="0" sz="1100">
                <a:latin typeface="Arial"/>
                <a:cs typeface="Arial"/>
              </a:rPr>
              <a:t>se </a:t>
            </a:r>
            <a:r>
              <a:rPr dirty="0" sz="1100" spc="-5">
                <a:latin typeface="Arial"/>
                <a:cs typeface="Arial"/>
              </a:rPr>
              <a:t>comporta como </a:t>
            </a:r>
            <a:r>
              <a:rPr dirty="0" sz="1100">
                <a:latin typeface="Arial"/>
                <a:cs typeface="Arial"/>
              </a:rPr>
              <a:t>un </a:t>
            </a:r>
            <a:r>
              <a:rPr dirty="0" sz="1100" spc="-5">
                <a:latin typeface="Arial"/>
                <a:cs typeface="Arial"/>
              </a:rPr>
              <a:t>reactor </a:t>
            </a:r>
            <a:r>
              <a:rPr dirty="0" sz="1100">
                <a:latin typeface="Arial"/>
                <a:cs typeface="Arial"/>
              </a:rPr>
              <a:t>o banco de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capacitores.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00">
              <a:latin typeface="Arial"/>
              <a:cs typeface="Arial"/>
            </a:endParaRPr>
          </a:p>
          <a:p>
            <a:pPr algn="just" marL="48895" marR="22860">
              <a:lnSpc>
                <a:spcPct val="136400"/>
              </a:lnSpc>
            </a:pPr>
            <a:r>
              <a:rPr dirty="0" sz="1100" spc="-5">
                <a:latin typeface="Arial"/>
                <a:cs typeface="Arial"/>
              </a:rPr>
              <a:t>El control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 corriente del reactor </a:t>
            </a:r>
            <a:r>
              <a:rPr dirty="0" sz="1100">
                <a:latin typeface="Arial"/>
                <a:cs typeface="Arial"/>
              </a:rPr>
              <a:t>se basa en </a:t>
            </a:r>
            <a:r>
              <a:rPr dirty="0" sz="1100" spc="-5">
                <a:latin typeface="Arial"/>
                <a:cs typeface="Arial"/>
              </a:rPr>
              <a:t>tiristores, lo </a:t>
            </a:r>
            <a:r>
              <a:rPr dirty="0" sz="1100">
                <a:latin typeface="Arial"/>
                <a:cs typeface="Arial"/>
              </a:rPr>
              <a:t>que </a:t>
            </a:r>
            <a:r>
              <a:rPr dirty="0" sz="1100" spc="-5">
                <a:latin typeface="Arial"/>
                <a:cs typeface="Arial"/>
              </a:rPr>
              <a:t>limita </a:t>
            </a:r>
            <a:r>
              <a:rPr dirty="0" sz="1100">
                <a:latin typeface="Arial"/>
                <a:cs typeface="Arial"/>
              </a:rPr>
              <a:t>el </a:t>
            </a:r>
            <a:r>
              <a:rPr dirty="0" sz="1100" spc="-5">
                <a:latin typeface="Arial"/>
                <a:cs typeface="Arial"/>
              </a:rPr>
              <a:t>ancho </a:t>
            </a:r>
            <a:r>
              <a:rPr dirty="0" sz="1100">
                <a:latin typeface="Arial"/>
                <a:cs typeface="Arial"/>
              </a:rPr>
              <a:t>de banda</a:t>
            </a:r>
            <a:r>
              <a:rPr dirty="0" sz="1100" spc="-18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del  </a:t>
            </a:r>
            <a:r>
              <a:rPr dirty="0" sz="1100">
                <a:latin typeface="Arial"/>
                <a:cs typeface="Arial"/>
              </a:rPr>
              <a:t>control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tensión.</a:t>
            </a:r>
            <a:r>
              <a:rPr dirty="0" sz="1100" spc="-1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Si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se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necesita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un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control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rápido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para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compensar </a:t>
            </a:r>
            <a:r>
              <a:rPr dirty="0" sz="1100">
                <a:latin typeface="Arial"/>
                <a:cs typeface="Arial"/>
              </a:rPr>
              <a:t>el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parpadeo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y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las</a:t>
            </a:r>
            <a:r>
              <a:rPr dirty="0" sz="1100" spc="-1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caídas 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tensión, </a:t>
            </a:r>
            <a:r>
              <a:rPr dirty="0" sz="1100">
                <a:latin typeface="Arial"/>
                <a:cs typeface="Arial"/>
              </a:rPr>
              <a:t>se deben </a:t>
            </a:r>
            <a:r>
              <a:rPr dirty="0" sz="1100" spc="-10">
                <a:latin typeface="Arial"/>
                <a:cs typeface="Arial"/>
              </a:rPr>
              <a:t>utilizar </a:t>
            </a:r>
            <a:r>
              <a:rPr dirty="0" sz="1100" spc="-5">
                <a:latin typeface="Arial"/>
                <a:cs typeface="Arial"/>
              </a:rPr>
              <a:t>tecnologías </a:t>
            </a:r>
            <a:r>
              <a:rPr dirty="0" sz="1100">
                <a:latin typeface="Arial"/>
                <a:cs typeface="Arial"/>
              </a:rPr>
              <a:t>basadas en </a:t>
            </a:r>
            <a:r>
              <a:rPr dirty="0" sz="1100" spc="-5">
                <a:latin typeface="Arial"/>
                <a:cs typeface="Arial"/>
              </a:rPr>
              <a:t>convertidores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fuente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tensión.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050">
              <a:latin typeface="Arial"/>
              <a:cs typeface="Arial"/>
            </a:endParaRPr>
          </a:p>
          <a:p>
            <a:pPr marL="1360805">
              <a:lnSpc>
                <a:spcPct val="100000"/>
              </a:lnSpc>
              <a:tabLst>
                <a:tab pos="5763260" algn="l"/>
              </a:tabLst>
            </a:pPr>
            <a:r>
              <a:rPr dirty="0" u="sng" sz="1450" spc="-60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Aplicaciones</a:t>
            </a:r>
            <a:r>
              <a:rPr dirty="0" u="sng" sz="1450" spc="-175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450" spc="-55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típicas	</a:t>
            </a:r>
            <a:endParaRPr sz="1450">
              <a:latin typeface="Arial"/>
              <a:cs typeface="Arial"/>
            </a:endParaRPr>
          </a:p>
          <a:p>
            <a:pPr algn="just" marL="12700" marR="22860">
              <a:lnSpc>
                <a:spcPct val="136400"/>
              </a:lnSpc>
              <a:spcBef>
                <a:spcPts val="250"/>
              </a:spcBef>
            </a:pPr>
            <a:r>
              <a:rPr dirty="0" sz="1100">
                <a:latin typeface="Arial"/>
                <a:cs typeface="Arial"/>
              </a:rPr>
              <a:t>Los compensadores </a:t>
            </a:r>
            <a:r>
              <a:rPr dirty="0" sz="1100" spc="-5">
                <a:latin typeface="Arial"/>
                <a:cs typeface="Arial"/>
              </a:rPr>
              <a:t>estáticos </a:t>
            </a:r>
            <a:r>
              <a:rPr dirty="0" sz="1100">
                <a:latin typeface="Arial"/>
                <a:cs typeface="Arial"/>
              </a:rPr>
              <a:t>comenzaron a ser </a:t>
            </a:r>
            <a:r>
              <a:rPr dirty="0" sz="1100" spc="-5">
                <a:latin typeface="Arial"/>
                <a:cs typeface="Arial"/>
              </a:rPr>
              <a:t>utilizados </a:t>
            </a:r>
            <a:r>
              <a:rPr dirty="0" sz="1100">
                <a:latin typeface="Arial"/>
                <a:cs typeface="Arial"/>
              </a:rPr>
              <a:t>en </a:t>
            </a:r>
            <a:r>
              <a:rPr dirty="0" sz="1100" spc="-5">
                <a:latin typeface="Arial"/>
                <a:cs typeface="Arial"/>
              </a:rPr>
              <a:t>la </a:t>
            </a:r>
            <a:r>
              <a:rPr dirty="0" sz="1100">
                <a:latin typeface="Arial"/>
                <a:cs typeface="Arial"/>
              </a:rPr>
              <a:t>década de </a:t>
            </a:r>
            <a:r>
              <a:rPr dirty="0" sz="1100" spc="-5">
                <a:latin typeface="Arial"/>
                <a:cs typeface="Arial"/>
              </a:rPr>
              <a:t>los </a:t>
            </a:r>
            <a:r>
              <a:rPr dirty="0" sz="1100">
                <a:latin typeface="Arial"/>
                <a:cs typeface="Arial"/>
              </a:rPr>
              <a:t>70, y hoy </a:t>
            </a:r>
            <a:r>
              <a:rPr dirty="0" sz="1100" spc="-5">
                <a:latin typeface="Arial"/>
                <a:cs typeface="Arial"/>
              </a:rPr>
              <a:t>en  </a:t>
            </a:r>
            <a:r>
              <a:rPr dirty="0" sz="1100" spc="-10">
                <a:latin typeface="Arial"/>
                <a:cs typeface="Arial"/>
              </a:rPr>
              <a:t>día </a:t>
            </a:r>
            <a:r>
              <a:rPr dirty="0" sz="1100">
                <a:latin typeface="Arial"/>
                <a:cs typeface="Arial"/>
              </a:rPr>
              <a:t>encuentran </a:t>
            </a:r>
            <a:r>
              <a:rPr dirty="0" sz="1100" spc="-5">
                <a:latin typeface="Arial"/>
                <a:cs typeface="Arial"/>
              </a:rPr>
              <a:t>aplicaciones </a:t>
            </a:r>
            <a:r>
              <a:rPr dirty="0" sz="1100">
                <a:latin typeface="Arial"/>
                <a:cs typeface="Arial"/>
              </a:rPr>
              <a:t>tanto en </a:t>
            </a:r>
            <a:r>
              <a:rPr dirty="0" sz="1100" spc="-5">
                <a:latin typeface="Arial"/>
                <a:cs typeface="Arial"/>
              </a:rPr>
              <a:t>las redes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transporte como </a:t>
            </a:r>
            <a:r>
              <a:rPr dirty="0" sz="1100">
                <a:latin typeface="Arial"/>
                <a:cs typeface="Arial"/>
              </a:rPr>
              <a:t>en </a:t>
            </a:r>
            <a:r>
              <a:rPr dirty="0" sz="1100" spc="-5">
                <a:latin typeface="Arial"/>
                <a:cs typeface="Arial"/>
              </a:rPr>
              <a:t>las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distribución.  Algunas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ellas </a:t>
            </a:r>
            <a:r>
              <a:rPr dirty="0" sz="1100">
                <a:latin typeface="Arial"/>
                <a:cs typeface="Arial"/>
              </a:rPr>
              <a:t>son </a:t>
            </a:r>
            <a:r>
              <a:rPr dirty="0" sz="1100" spc="-5">
                <a:latin typeface="Arial"/>
                <a:cs typeface="Arial"/>
              </a:rPr>
              <a:t>las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siguientes.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</a:pPr>
            <a:r>
              <a:rPr dirty="0" sz="1100" spc="-5">
                <a:latin typeface="Arial"/>
                <a:cs typeface="Arial"/>
              </a:rPr>
              <a:t>En las </a:t>
            </a:r>
            <a:r>
              <a:rPr dirty="0" sz="1100">
                <a:latin typeface="Arial"/>
                <a:cs typeface="Arial"/>
              </a:rPr>
              <a:t>redes de</a:t>
            </a:r>
            <a:r>
              <a:rPr dirty="0" sz="1100" spc="-1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transporte: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600">
              <a:latin typeface="Arial"/>
              <a:cs typeface="Arial"/>
            </a:endParaRPr>
          </a:p>
          <a:p>
            <a:pPr marL="317500" indent="-228600">
              <a:lnSpc>
                <a:spcPct val="100000"/>
              </a:lnSpc>
              <a:buSzPct val="90909"/>
              <a:buFont typeface="Symbol"/>
              <a:buChar char=""/>
              <a:tabLst>
                <a:tab pos="316865" algn="l"/>
                <a:tab pos="317500" algn="l"/>
              </a:tabLst>
            </a:pPr>
            <a:r>
              <a:rPr dirty="0" sz="1100" spc="-5">
                <a:latin typeface="Arial"/>
                <a:cs typeface="Arial"/>
              </a:rPr>
              <a:t>Control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sobretensiones</a:t>
            </a:r>
            <a:r>
              <a:rPr dirty="0" sz="1100" spc="-1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temporales.</a:t>
            </a:r>
            <a:endParaRPr sz="1100">
              <a:latin typeface="Arial"/>
              <a:cs typeface="Arial"/>
            </a:endParaRPr>
          </a:p>
          <a:p>
            <a:pPr marL="317500" indent="-228600">
              <a:lnSpc>
                <a:spcPct val="100000"/>
              </a:lnSpc>
              <a:spcBef>
                <a:spcPts val="790"/>
              </a:spcBef>
              <a:buSzPct val="90909"/>
              <a:buFont typeface="Symbol"/>
              <a:buChar char=""/>
              <a:tabLst>
                <a:tab pos="316865" algn="l"/>
                <a:tab pos="317500" algn="l"/>
              </a:tabLst>
            </a:pPr>
            <a:r>
              <a:rPr dirty="0" sz="1100" spc="-5">
                <a:latin typeface="Arial"/>
                <a:cs typeface="Arial"/>
              </a:rPr>
              <a:t>Prevención del colapso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2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tensión.</a:t>
            </a:r>
            <a:endParaRPr sz="1100">
              <a:latin typeface="Arial"/>
              <a:cs typeface="Arial"/>
            </a:endParaRPr>
          </a:p>
          <a:p>
            <a:pPr marL="317500" indent="-228600">
              <a:lnSpc>
                <a:spcPct val="100000"/>
              </a:lnSpc>
              <a:spcBef>
                <a:spcPts val="780"/>
              </a:spcBef>
              <a:buSzPct val="90909"/>
              <a:buFont typeface="Symbol"/>
              <a:buChar char=""/>
              <a:tabLst>
                <a:tab pos="316865" algn="l"/>
                <a:tab pos="317500" algn="l"/>
              </a:tabLst>
            </a:pPr>
            <a:r>
              <a:rPr dirty="0" sz="1100" spc="-5">
                <a:latin typeface="Arial"/>
                <a:cs typeface="Arial"/>
              </a:rPr>
              <a:t>Mejora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 estabilidad</a:t>
            </a:r>
            <a:r>
              <a:rPr dirty="0" sz="1100" spc="1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transitoria.</a:t>
            </a:r>
            <a:endParaRPr sz="1100">
              <a:latin typeface="Arial"/>
              <a:cs typeface="Arial"/>
            </a:endParaRPr>
          </a:p>
          <a:p>
            <a:pPr marL="317500" indent="-228600">
              <a:lnSpc>
                <a:spcPct val="100000"/>
              </a:lnSpc>
              <a:spcBef>
                <a:spcPts val="780"/>
              </a:spcBef>
              <a:buSzPct val="90909"/>
              <a:buFont typeface="Symbol"/>
              <a:buChar char=""/>
              <a:tabLst>
                <a:tab pos="316865" algn="l"/>
                <a:tab pos="317500" algn="l"/>
              </a:tabLst>
            </a:pPr>
            <a:r>
              <a:rPr dirty="0" sz="1100" spc="-5">
                <a:latin typeface="Arial"/>
                <a:cs typeface="Arial"/>
              </a:rPr>
              <a:t>Atenuación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las oscilaciones </a:t>
            </a:r>
            <a:r>
              <a:rPr dirty="0" sz="1100">
                <a:latin typeface="Arial"/>
                <a:cs typeface="Arial"/>
              </a:rPr>
              <a:t>electromecánicas en </a:t>
            </a:r>
            <a:r>
              <a:rPr dirty="0" sz="1100" spc="-5">
                <a:latin typeface="Arial"/>
                <a:cs typeface="Arial"/>
              </a:rPr>
              <a:t>la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red.</a:t>
            </a:r>
            <a:endParaRPr sz="11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322320" y="1211579"/>
            <a:ext cx="62484" cy="944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93002" y="427735"/>
            <a:ext cx="16891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rlito"/>
                <a:cs typeface="Carlito"/>
              </a:rPr>
              <a:t>15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959611"/>
            <a:ext cx="5776595" cy="25444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">
                <a:latin typeface="Arial"/>
                <a:cs typeface="Arial"/>
              </a:rPr>
              <a:t>En las </a:t>
            </a:r>
            <a:r>
              <a:rPr dirty="0" sz="1100">
                <a:latin typeface="Arial"/>
                <a:cs typeface="Arial"/>
              </a:rPr>
              <a:t>redes de</a:t>
            </a:r>
            <a:r>
              <a:rPr dirty="0" sz="1100" spc="-1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distribución: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600">
              <a:latin typeface="Arial"/>
              <a:cs typeface="Arial"/>
            </a:endParaRPr>
          </a:p>
          <a:p>
            <a:pPr marL="317500" indent="-228600">
              <a:lnSpc>
                <a:spcPct val="100000"/>
              </a:lnSpc>
              <a:buSzPct val="90909"/>
              <a:buFont typeface="Symbol"/>
              <a:buChar char=""/>
              <a:tabLst>
                <a:tab pos="316865" algn="l"/>
                <a:tab pos="317500" algn="l"/>
              </a:tabLst>
            </a:pPr>
            <a:r>
              <a:rPr dirty="0" sz="1100" spc="-5">
                <a:latin typeface="Arial"/>
                <a:cs typeface="Arial"/>
              </a:rPr>
              <a:t>Balance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sistemas desequilibrados.</a:t>
            </a:r>
            <a:endParaRPr sz="1100">
              <a:latin typeface="Arial"/>
              <a:cs typeface="Arial"/>
            </a:endParaRPr>
          </a:p>
          <a:p>
            <a:pPr marL="317500" marR="27305" indent="-228600">
              <a:lnSpc>
                <a:spcPct val="136400"/>
              </a:lnSpc>
              <a:spcBef>
                <a:spcPts val="315"/>
              </a:spcBef>
              <a:buSzPct val="90909"/>
              <a:buFont typeface="Symbol"/>
              <a:buChar char=""/>
              <a:tabLst>
                <a:tab pos="316865" algn="l"/>
                <a:tab pos="317500" algn="l"/>
              </a:tabLst>
            </a:pPr>
            <a:r>
              <a:rPr dirty="0" sz="1100" spc="-5">
                <a:latin typeface="Arial"/>
                <a:cs typeface="Arial"/>
              </a:rPr>
              <a:t>Reducción del </a:t>
            </a:r>
            <a:r>
              <a:rPr dirty="0" sz="1100">
                <a:latin typeface="Arial"/>
                <a:cs typeface="Arial"/>
              </a:rPr>
              <a:t>efecto </a:t>
            </a:r>
            <a:r>
              <a:rPr dirty="0" sz="1100" spc="-5">
                <a:latin typeface="Arial"/>
                <a:cs typeface="Arial"/>
              </a:rPr>
              <a:t>parpadeo (flicker) </a:t>
            </a:r>
            <a:r>
              <a:rPr dirty="0" sz="1100">
                <a:latin typeface="Arial"/>
                <a:cs typeface="Arial"/>
              </a:rPr>
              <a:t>en </a:t>
            </a:r>
            <a:r>
              <a:rPr dirty="0" sz="1100" spc="-5">
                <a:latin typeface="Arial"/>
                <a:cs typeface="Arial"/>
              </a:rPr>
              <a:t>las proximidades </a:t>
            </a:r>
            <a:r>
              <a:rPr dirty="0" sz="1100">
                <a:latin typeface="Arial"/>
                <a:cs typeface="Arial"/>
              </a:rPr>
              <a:t>de hornos </a:t>
            </a:r>
            <a:r>
              <a:rPr dirty="0" sz="1100" spc="-10">
                <a:latin typeface="Arial"/>
                <a:cs typeface="Arial"/>
              </a:rPr>
              <a:t>de </a:t>
            </a:r>
            <a:r>
              <a:rPr dirty="0" sz="1100">
                <a:latin typeface="Arial"/>
                <a:cs typeface="Arial"/>
              </a:rPr>
              <a:t>arco u </a:t>
            </a:r>
            <a:r>
              <a:rPr dirty="0" sz="1100" spc="-5">
                <a:latin typeface="Arial"/>
                <a:cs typeface="Arial"/>
              </a:rPr>
              <a:t>otras  </a:t>
            </a:r>
            <a:r>
              <a:rPr dirty="0" sz="1100">
                <a:latin typeface="Arial"/>
                <a:cs typeface="Arial"/>
              </a:rPr>
              <a:t>cargas</a:t>
            </a:r>
            <a:r>
              <a:rPr dirty="0" sz="1100" spc="-5">
                <a:latin typeface="Arial"/>
                <a:cs typeface="Arial"/>
              </a:rPr>
              <a:t> variables.</a:t>
            </a:r>
            <a:endParaRPr sz="1100">
              <a:latin typeface="Arial"/>
              <a:cs typeface="Arial"/>
            </a:endParaRPr>
          </a:p>
          <a:p>
            <a:pPr marL="1343025">
              <a:lnSpc>
                <a:spcPct val="100000"/>
              </a:lnSpc>
              <a:spcBef>
                <a:spcPts val="395"/>
              </a:spcBef>
              <a:tabLst>
                <a:tab pos="1811020" algn="l"/>
                <a:tab pos="5763260" algn="l"/>
              </a:tabLst>
            </a:pPr>
            <a:r>
              <a:rPr dirty="0" u="sng" sz="1400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400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	</a:t>
            </a:r>
            <a:r>
              <a:rPr dirty="0" u="sng" sz="1400" spc="-55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Ejemplo	</a:t>
            </a:r>
            <a:endParaRPr sz="1400">
              <a:latin typeface="Arial"/>
              <a:cs typeface="Arial"/>
            </a:endParaRPr>
          </a:p>
          <a:p>
            <a:pPr marL="12700" marR="40640">
              <a:lnSpc>
                <a:spcPct val="137300"/>
              </a:lnSpc>
              <a:spcBef>
                <a:spcPts val="900"/>
              </a:spcBef>
              <a:tabLst>
                <a:tab pos="5541010" algn="l"/>
              </a:tabLst>
            </a:pPr>
            <a:r>
              <a:rPr dirty="0" sz="1100" spc="-5">
                <a:latin typeface="Arial"/>
                <a:cs typeface="Arial"/>
              </a:rPr>
              <a:t>En </a:t>
            </a:r>
            <a:r>
              <a:rPr dirty="0" sz="1100">
                <a:latin typeface="Arial"/>
                <a:cs typeface="Arial"/>
              </a:rPr>
              <a:t>un </a:t>
            </a:r>
            <a:r>
              <a:rPr dirty="0" sz="1100" spc="-5">
                <a:latin typeface="Arial"/>
                <a:cs typeface="Arial"/>
              </a:rPr>
              <a:t>nodo </a:t>
            </a:r>
            <a:r>
              <a:rPr dirty="0" sz="1100">
                <a:latin typeface="Arial"/>
                <a:cs typeface="Arial"/>
              </a:rPr>
              <a:t>de una red </a:t>
            </a:r>
            <a:r>
              <a:rPr dirty="0" sz="1100" spc="-5">
                <a:latin typeface="Arial"/>
                <a:cs typeface="Arial"/>
              </a:rPr>
              <a:t>puramente inductiva, </a:t>
            </a:r>
            <a:r>
              <a:rPr dirty="0" sz="1100">
                <a:latin typeface="Arial"/>
                <a:cs typeface="Arial"/>
              </a:rPr>
              <a:t>con </a:t>
            </a:r>
            <a:r>
              <a:rPr dirty="0" sz="1100" spc="-5">
                <a:latin typeface="Arial"/>
                <a:cs typeface="Arial"/>
              </a:rPr>
              <a:t>potencia</a:t>
            </a:r>
            <a:r>
              <a:rPr dirty="0" sz="1100" spc="1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cortocircuito	</a:t>
            </a:r>
            <a:r>
              <a:rPr dirty="0" sz="1100">
                <a:latin typeface="Arial"/>
                <a:cs typeface="Arial"/>
              </a:rPr>
              <a:t>,</a:t>
            </a:r>
            <a:r>
              <a:rPr dirty="0" sz="1100" spc="-8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la </a:t>
            </a:r>
            <a:r>
              <a:rPr dirty="0" sz="110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tensión </a:t>
            </a:r>
            <a:r>
              <a:rPr dirty="0" sz="1100">
                <a:latin typeface="Arial"/>
                <a:cs typeface="Arial"/>
              </a:rPr>
              <a:t>es 1,1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p.u.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00">
              <a:latin typeface="Arial"/>
              <a:cs typeface="Arial"/>
            </a:endParaRPr>
          </a:p>
          <a:p>
            <a:pPr marL="12700" marR="217804">
              <a:lnSpc>
                <a:spcPct val="136400"/>
              </a:lnSpc>
              <a:spcBef>
                <a:spcPts val="5"/>
              </a:spcBef>
            </a:pPr>
            <a:r>
              <a:rPr dirty="0" sz="1100" spc="-5">
                <a:latin typeface="Arial"/>
                <a:cs typeface="Arial"/>
              </a:rPr>
              <a:t>Calcular </a:t>
            </a:r>
            <a:r>
              <a:rPr dirty="0" sz="1100">
                <a:latin typeface="Arial"/>
                <a:cs typeface="Arial"/>
              </a:rPr>
              <a:t>cuál será </a:t>
            </a:r>
            <a:r>
              <a:rPr dirty="0" sz="1100" spc="-5">
                <a:latin typeface="Arial"/>
                <a:cs typeface="Arial"/>
              </a:rPr>
              <a:t>la tensión </a:t>
            </a:r>
            <a:r>
              <a:rPr dirty="0" sz="1100">
                <a:latin typeface="Arial"/>
                <a:cs typeface="Arial"/>
              </a:rPr>
              <a:t>en </a:t>
            </a:r>
            <a:r>
              <a:rPr dirty="0" sz="1100" spc="-5">
                <a:latin typeface="Arial"/>
                <a:cs typeface="Arial"/>
              </a:rPr>
              <a:t>dicho nodo </a:t>
            </a:r>
            <a:r>
              <a:rPr dirty="0" sz="1100">
                <a:latin typeface="Arial"/>
                <a:cs typeface="Arial"/>
              </a:rPr>
              <a:t>si se conecta un </a:t>
            </a:r>
            <a:r>
              <a:rPr dirty="0" sz="1100" spc="-5">
                <a:latin typeface="Arial"/>
                <a:cs typeface="Arial"/>
              </a:rPr>
              <a:t>compensador estático </a:t>
            </a:r>
            <a:r>
              <a:rPr dirty="0" sz="1100">
                <a:latin typeface="Arial"/>
                <a:cs typeface="Arial"/>
              </a:rPr>
              <a:t>con </a:t>
            </a:r>
            <a:r>
              <a:rPr dirty="0" sz="1100" spc="-5">
                <a:latin typeface="Arial"/>
                <a:cs typeface="Arial"/>
              </a:rPr>
              <a:t>la  siguiente característica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tensión/corriente: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2004" y="6314845"/>
            <a:ext cx="5776595" cy="2836545"/>
          </a:xfrm>
          <a:prstGeom prst="rect">
            <a:avLst/>
          </a:prstGeom>
        </p:spPr>
        <p:txBody>
          <a:bodyPr wrap="square" lIns="0" tIns="132715" rIns="0" bIns="0" rtlCol="0" vert="horz">
            <a:spAutoFit/>
          </a:bodyPr>
          <a:lstStyle/>
          <a:p>
            <a:pPr marL="1360805">
              <a:lnSpc>
                <a:spcPct val="100000"/>
              </a:lnSpc>
              <a:spcBef>
                <a:spcPts val="1045"/>
              </a:spcBef>
              <a:tabLst>
                <a:tab pos="5763260" algn="l"/>
              </a:tabLst>
            </a:pPr>
            <a:r>
              <a:rPr dirty="0" u="sng" sz="1450" spc="-55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Solución	</a:t>
            </a:r>
            <a:endParaRPr sz="1450">
              <a:latin typeface="Arial"/>
              <a:cs typeface="Arial"/>
            </a:endParaRPr>
          </a:p>
          <a:p>
            <a:pPr marL="12700" marR="24765">
              <a:lnSpc>
                <a:spcPct val="136400"/>
              </a:lnSpc>
              <a:spcBef>
                <a:spcPts val="240"/>
              </a:spcBef>
            </a:pPr>
            <a:r>
              <a:rPr dirty="0" sz="1100" spc="-5">
                <a:latin typeface="Arial"/>
                <a:cs typeface="Arial"/>
              </a:rPr>
              <a:t>Representamos la </a:t>
            </a:r>
            <a:r>
              <a:rPr dirty="0" sz="1100">
                <a:latin typeface="Arial"/>
                <a:cs typeface="Arial"/>
              </a:rPr>
              <a:t>red como un </a:t>
            </a:r>
            <a:r>
              <a:rPr dirty="0" sz="1100" spc="-5">
                <a:latin typeface="Arial"/>
                <a:cs typeface="Arial"/>
              </a:rPr>
              <a:t>equivalente Thevenin. </a:t>
            </a:r>
            <a:r>
              <a:rPr dirty="0" sz="1100">
                <a:latin typeface="Arial"/>
                <a:cs typeface="Arial"/>
              </a:rPr>
              <a:t>Puesto que </a:t>
            </a:r>
            <a:r>
              <a:rPr dirty="0" sz="1100" spc="-5">
                <a:latin typeface="Arial"/>
                <a:cs typeface="Arial"/>
              </a:rPr>
              <a:t>la tensión </a:t>
            </a:r>
            <a:r>
              <a:rPr dirty="0" sz="1100">
                <a:latin typeface="Arial"/>
                <a:cs typeface="Arial"/>
              </a:rPr>
              <a:t>en </a:t>
            </a:r>
            <a:r>
              <a:rPr dirty="0" sz="1100" spc="-5">
                <a:latin typeface="Arial"/>
                <a:cs typeface="Arial"/>
              </a:rPr>
              <a:t>circuito  </a:t>
            </a:r>
            <a:r>
              <a:rPr dirty="0" sz="1100">
                <a:latin typeface="Arial"/>
                <a:cs typeface="Arial"/>
              </a:rPr>
              <a:t>abierto es 1,1 </a:t>
            </a:r>
            <a:r>
              <a:rPr dirty="0" sz="1100" spc="-5">
                <a:latin typeface="Arial"/>
                <a:cs typeface="Arial"/>
              </a:rPr>
              <a:t>p.u., </a:t>
            </a:r>
            <a:r>
              <a:rPr dirty="0" sz="1100">
                <a:latin typeface="Arial"/>
                <a:cs typeface="Arial"/>
              </a:rPr>
              <a:t>el </a:t>
            </a:r>
            <a:r>
              <a:rPr dirty="0" sz="1100" spc="-5">
                <a:latin typeface="Arial"/>
                <a:cs typeface="Arial"/>
              </a:rPr>
              <a:t>valor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 </a:t>
            </a:r>
            <a:r>
              <a:rPr dirty="0" sz="1100">
                <a:latin typeface="Arial"/>
                <a:cs typeface="Arial"/>
              </a:rPr>
              <a:t>fuente de </a:t>
            </a:r>
            <a:r>
              <a:rPr dirty="0" sz="1100" spc="-5">
                <a:latin typeface="Arial"/>
                <a:cs typeface="Arial"/>
              </a:rPr>
              <a:t>tensión </a:t>
            </a:r>
            <a:r>
              <a:rPr dirty="0" sz="1100">
                <a:latin typeface="Arial"/>
                <a:cs typeface="Arial"/>
              </a:rPr>
              <a:t>es </a:t>
            </a:r>
            <a:r>
              <a:rPr dirty="0" sz="1100" spc="-5">
                <a:latin typeface="Arial"/>
                <a:cs typeface="Arial"/>
              </a:rPr>
              <a:t>1,1. </a:t>
            </a:r>
            <a:r>
              <a:rPr dirty="0" sz="1100">
                <a:latin typeface="Arial"/>
                <a:cs typeface="Arial"/>
              </a:rPr>
              <a:t>La </a:t>
            </a:r>
            <a:r>
              <a:rPr dirty="0" sz="1100" spc="-5">
                <a:latin typeface="Arial"/>
                <a:cs typeface="Arial"/>
              </a:rPr>
              <a:t>impedancia equivalente </a:t>
            </a:r>
            <a:r>
              <a:rPr dirty="0" sz="1100">
                <a:latin typeface="Arial"/>
                <a:cs typeface="Arial"/>
              </a:rPr>
              <a:t>es</a:t>
            </a:r>
            <a:r>
              <a:rPr dirty="0" sz="1100" spc="16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una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2470785" algn="l"/>
              </a:tabLst>
            </a:pPr>
            <a:r>
              <a:rPr dirty="0" sz="1100" spc="-5">
                <a:latin typeface="Arial"/>
                <a:cs typeface="Arial"/>
              </a:rPr>
              <a:t>reactancia</a:t>
            </a:r>
            <a:r>
              <a:rPr dirty="0" sz="1100" spc="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	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50">
              <a:latin typeface="Arial"/>
              <a:cs typeface="Arial"/>
            </a:endParaRPr>
          </a:p>
          <a:p>
            <a:pPr marL="12700" marR="21590">
              <a:lnSpc>
                <a:spcPct val="136400"/>
              </a:lnSpc>
              <a:spcBef>
                <a:spcPts val="5"/>
              </a:spcBef>
              <a:tabLst>
                <a:tab pos="2987675" algn="l"/>
              </a:tabLst>
            </a:pPr>
            <a:r>
              <a:rPr dirty="0" sz="1100">
                <a:latin typeface="Arial"/>
                <a:cs typeface="Arial"/>
              </a:rPr>
              <a:t>Por</a:t>
            </a:r>
            <a:r>
              <a:rPr dirty="0" sz="1100" spc="12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tanto,</a:t>
            </a:r>
            <a:r>
              <a:rPr dirty="0" sz="1100" spc="1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al</a:t>
            </a:r>
            <a:r>
              <a:rPr dirty="0" sz="1100" spc="13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inyectar</a:t>
            </a:r>
            <a:r>
              <a:rPr dirty="0" sz="1100" spc="13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una</a:t>
            </a:r>
            <a:r>
              <a:rPr dirty="0" sz="1100" spc="13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corriente</a:t>
            </a:r>
            <a:r>
              <a:rPr dirty="0" sz="1100" spc="11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reactiva	</a:t>
            </a:r>
            <a:r>
              <a:rPr dirty="0" sz="1100">
                <a:latin typeface="Arial"/>
                <a:cs typeface="Arial"/>
              </a:rPr>
              <a:t>en el </a:t>
            </a:r>
            <a:r>
              <a:rPr dirty="0" sz="1100" spc="-5">
                <a:latin typeface="Arial"/>
                <a:cs typeface="Arial"/>
              </a:rPr>
              <a:t>nodo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conexión, la </a:t>
            </a:r>
            <a:r>
              <a:rPr dirty="0" sz="1100">
                <a:latin typeface="Arial"/>
                <a:cs typeface="Arial"/>
              </a:rPr>
              <a:t>red </a:t>
            </a:r>
            <a:r>
              <a:rPr dirty="0" sz="1100" spc="-5">
                <a:latin typeface="Arial"/>
                <a:cs typeface="Arial"/>
              </a:rPr>
              <a:t>impone </a:t>
            </a:r>
            <a:r>
              <a:rPr dirty="0" sz="1100">
                <a:latin typeface="Arial"/>
                <a:cs typeface="Arial"/>
              </a:rPr>
              <a:t>una  </a:t>
            </a:r>
            <a:r>
              <a:rPr dirty="0" sz="1100" spc="-5">
                <a:latin typeface="Arial"/>
                <a:cs typeface="Arial"/>
              </a:rPr>
              <a:t>tensión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450">
              <a:latin typeface="Arial"/>
              <a:cs typeface="Arial"/>
            </a:endParaRPr>
          </a:p>
          <a:p>
            <a:pPr algn="r" marR="21590">
              <a:lnSpc>
                <a:spcPct val="100000"/>
              </a:lnSpc>
              <a:spcBef>
                <a:spcPts val="5"/>
              </a:spcBef>
            </a:pPr>
            <a:r>
              <a:rPr dirty="0" sz="1100">
                <a:latin typeface="Carlito"/>
                <a:cs typeface="Carlito"/>
              </a:rPr>
              <a:t>(2)</a:t>
            </a:r>
            <a:endParaRPr sz="11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Carlito"/>
              <a:cs typeface="Carlito"/>
            </a:endParaRPr>
          </a:p>
          <a:p>
            <a:pPr marL="12700" marR="26034" indent="78740">
              <a:lnSpc>
                <a:spcPct val="136400"/>
              </a:lnSpc>
            </a:pPr>
            <a:r>
              <a:rPr dirty="0" sz="1100">
                <a:latin typeface="Arial"/>
                <a:cs typeface="Arial"/>
              </a:rPr>
              <a:t>Esta ecuación </a:t>
            </a:r>
            <a:r>
              <a:rPr dirty="0" sz="1100" spc="-5">
                <a:latin typeface="Arial"/>
                <a:cs typeface="Arial"/>
              </a:rPr>
              <a:t>impone </a:t>
            </a:r>
            <a:r>
              <a:rPr dirty="0" sz="1100">
                <a:latin typeface="Arial"/>
                <a:cs typeface="Arial"/>
              </a:rPr>
              <a:t>una </a:t>
            </a:r>
            <a:r>
              <a:rPr dirty="0" sz="1100" spc="-5">
                <a:latin typeface="Arial"/>
                <a:cs typeface="Arial"/>
              </a:rPr>
              <a:t>característica tensión/corriente </a:t>
            </a:r>
            <a:r>
              <a:rPr dirty="0" sz="1100">
                <a:latin typeface="Arial"/>
                <a:cs typeface="Arial"/>
              </a:rPr>
              <a:t>que es representada en </a:t>
            </a:r>
            <a:r>
              <a:rPr dirty="0" sz="1100" spc="-5">
                <a:latin typeface="Arial"/>
                <a:cs typeface="Arial"/>
              </a:rPr>
              <a:t>la  siguiente </a:t>
            </a:r>
            <a:r>
              <a:rPr dirty="0" sz="1100">
                <a:latin typeface="Arial"/>
                <a:cs typeface="Arial"/>
              </a:rPr>
              <a:t>figura </a:t>
            </a:r>
            <a:r>
              <a:rPr dirty="0" sz="1100" spc="-5">
                <a:latin typeface="Arial"/>
                <a:cs typeface="Arial"/>
              </a:rPr>
              <a:t>junto </a:t>
            </a:r>
            <a:r>
              <a:rPr dirty="0" sz="1100">
                <a:latin typeface="Arial"/>
                <a:cs typeface="Arial"/>
              </a:rPr>
              <a:t>con </a:t>
            </a:r>
            <a:r>
              <a:rPr dirty="0" sz="1100" spc="-5">
                <a:latin typeface="Arial"/>
                <a:cs typeface="Arial"/>
              </a:rPr>
              <a:t>la característica propia del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SVC.</a:t>
            </a:r>
            <a:endParaRPr sz="11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556134" y="2377541"/>
            <a:ext cx="848081" cy="1337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551176" y="4026407"/>
            <a:ext cx="2458212" cy="23058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820792" y="7196327"/>
            <a:ext cx="1514107" cy="152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748659" y="7739851"/>
            <a:ext cx="76200" cy="104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213735" y="8293506"/>
            <a:ext cx="1019175" cy="13299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93002" y="427735"/>
            <a:ext cx="16891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rlito"/>
                <a:cs typeface="Carlito"/>
              </a:rPr>
              <a:t>16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3357347"/>
            <a:ext cx="5657850" cy="4838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6600"/>
              </a:lnSpc>
              <a:spcBef>
                <a:spcPts val="100"/>
              </a:spcBef>
            </a:pPr>
            <a:r>
              <a:rPr dirty="0" sz="1100" spc="-5">
                <a:latin typeface="Arial"/>
                <a:cs typeface="Arial"/>
              </a:rPr>
              <a:t>El </a:t>
            </a:r>
            <a:r>
              <a:rPr dirty="0" sz="1100">
                <a:latin typeface="Arial"/>
                <a:cs typeface="Arial"/>
              </a:rPr>
              <a:t>punto de </a:t>
            </a:r>
            <a:r>
              <a:rPr dirty="0" sz="1100" spc="-5">
                <a:latin typeface="Arial"/>
                <a:cs typeface="Arial"/>
              </a:rPr>
              <a:t>equilibrio </a:t>
            </a:r>
            <a:r>
              <a:rPr dirty="0" sz="1100">
                <a:latin typeface="Arial"/>
                <a:cs typeface="Arial"/>
              </a:rPr>
              <a:t>es aquel donde se </a:t>
            </a:r>
            <a:r>
              <a:rPr dirty="0" sz="1100" spc="-5">
                <a:latin typeface="Arial"/>
                <a:cs typeface="Arial"/>
              </a:rPr>
              <a:t>cruzan </a:t>
            </a:r>
            <a:r>
              <a:rPr dirty="0" sz="1100" spc="-10">
                <a:latin typeface="Arial"/>
                <a:cs typeface="Arial"/>
              </a:rPr>
              <a:t>las </a:t>
            </a:r>
            <a:r>
              <a:rPr dirty="0" sz="1100">
                <a:latin typeface="Arial"/>
                <a:cs typeface="Arial"/>
              </a:rPr>
              <a:t>dos </a:t>
            </a:r>
            <a:r>
              <a:rPr dirty="0" sz="1100" spc="-5">
                <a:latin typeface="Arial"/>
                <a:cs typeface="Arial"/>
              </a:rPr>
              <a:t>líneas. </a:t>
            </a:r>
            <a:r>
              <a:rPr dirty="0" sz="1100">
                <a:latin typeface="Arial"/>
                <a:cs typeface="Arial"/>
              </a:rPr>
              <a:t>Por </a:t>
            </a:r>
            <a:r>
              <a:rPr dirty="0" sz="1100" spc="-5">
                <a:latin typeface="Arial"/>
                <a:cs typeface="Arial"/>
              </a:rPr>
              <a:t>tanto, </a:t>
            </a:r>
            <a:r>
              <a:rPr dirty="0" sz="1100" spc="5">
                <a:latin typeface="Arial"/>
                <a:cs typeface="Arial"/>
              </a:rPr>
              <a:t>es </a:t>
            </a:r>
            <a:r>
              <a:rPr dirty="0" sz="1100" spc="-5">
                <a:latin typeface="Arial"/>
                <a:cs typeface="Arial"/>
              </a:rPr>
              <a:t>la solución del  siguiente sistema </a:t>
            </a:r>
            <a:r>
              <a:rPr dirty="0" sz="1100">
                <a:latin typeface="Arial"/>
                <a:cs typeface="Arial"/>
              </a:rPr>
              <a:t>de dos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ecuaciones:</a:t>
            </a:r>
            <a:endParaRPr sz="1100">
              <a:latin typeface="Arial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349746" y="4047944"/>
          <a:ext cx="426084" cy="5562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5450"/>
              </a:tblGrid>
              <a:tr h="277963">
                <a:tc>
                  <a:txBody>
                    <a:bodyPr/>
                    <a:lstStyle/>
                    <a:p>
                      <a:pPr algn="ctr">
                        <a:lnSpc>
                          <a:spcPts val="1220"/>
                        </a:lnSpc>
                      </a:pPr>
                      <a:r>
                        <a:rPr dirty="0" sz="1100" spc="-5">
                          <a:latin typeface="Arial"/>
                          <a:cs typeface="Arial"/>
                        </a:rPr>
                        <a:t>(3)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277963">
                <a:tc>
                  <a:txBody>
                    <a:bodyPr/>
                    <a:lstStyle/>
                    <a:p>
                      <a:pPr algn="ctr">
                        <a:lnSpc>
                          <a:spcPts val="1235"/>
                        </a:lnSpc>
                        <a:spcBef>
                          <a:spcPts val="855"/>
                        </a:spcBef>
                      </a:pPr>
                      <a:r>
                        <a:rPr dirty="0" sz="1100" spc="-5">
                          <a:latin typeface="Arial"/>
                          <a:cs typeface="Arial"/>
                        </a:rPr>
                        <a:t>(4)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108585"/>
                </a:tc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902004" y="4828158"/>
            <a:ext cx="2682875" cy="193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>
                <a:latin typeface="Arial"/>
                <a:cs typeface="Arial"/>
              </a:rPr>
              <a:t>Luego </a:t>
            </a:r>
            <a:r>
              <a:rPr dirty="0" sz="1100" spc="-5">
                <a:latin typeface="Arial"/>
                <a:cs typeface="Arial"/>
              </a:rPr>
              <a:t>la corriente inyectada </a:t>
            </a:r>
            <a:r>
              <a:rPr dirty="0" sz="1100">
                <a:latin typeface="Arial"/>
                <a:cs typeface="Arial"/>
              </a:rPr>
              <a:t>por el </a:t>
            </a:r>
            <a:r>
              <a:rPr dirty="0" sz="1100" spc="-5">
                <a:latin typeface="Arial"/>
                <a:cs typeface="Arial"/>
              </a:rPr>
              <a:t>SVC</a:t>
            </a:r>
            <a:r>
              <a:rPr dirty="0" sz="1100" spc="-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es</a:t>
            </a:r>
            <a:endParaRPr sz="11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64046" y="5227446"/>
            <a:ext cx="197485" cy="193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>
                <a:latin typeface="Arial"/>
                <a:cs typeface="Arial"/>
              </a:rPr>
              <a:t>(</a:t>
            </a:r>
            <a:r>
              <a:rPr dirty="0" sz="1100" spc="-5">
                <a:latin typeface="Arial"/>
                <a:cs typeface="Arial"/>
              </a:rPr>
              <a:t>5</a:t>
            </a:r>
            <a:r>
              <a:rPr dirty="0" sz="1100">
                <a:latin typeface="Arial"/>
                <a:cs typeface="Arial"/>
              </a:rPr>
              <a:t>)</a:t>
            </a:r>
            <a:endParaRPr sz="11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41628" y="5657214"/>
            <a:ext cx="2626995" cy="193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>
                <a:latin typeface="Arial"/>
                <a:cs typeface="Arial"/>
              </a:rPr>
              <a:t>Y </a:t>
            </a:r>
            <a:r>
              <a:rPr dirty="0" sz="1100" spc="-5">
                <a:latin typeface="Arial"/>
                <a:cs typeface="Arial"/>
              </a:rPr>
              <a:t>la tensión </a:t>
            </a:r>
            <a:r>
              <a:rPr dirty="0" sz="1100">
                <a:latin typeface="Arial"/>
                <a:cs typeface="Arial"/>
              </a:rPr>
              <a:t>una </a:t>
            </a:r>
            <a:r>
              <a:rPr dirty="0" sz="1100" spc="-5">
                <a:latin typeface="Arial"/>
                <a:cs typeface="Arial"/>
              </a:rPr>
              <a:t>vez </a:t>
            </a:r>
            <a:r>
              <a:rPr dirty="0" sz="1100">
                <a:latin typeface="Arial"/>
                <a:cs typeface="Arial"/>
              </a:rPr>
              <a:t>conectado el </a:t>
            </a:r>
            <a:r>
              <a:rPr dirty="0" sz="1100" spc="-5">
                <a:latin typeface="Arial"/>
                <a:cs typeface="Arial"/>
              </a:rPr>
              <a:t>SVC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es</a:t>
            </a:r>
            <a:endParaRPr sz="11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64046" y="6047612"/>
            <a:ext cx="197485" cy="193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>
                <a:latin typeface="Arial"/>
                <a:cs typeface="Arial"/>
              </a:rPr>
              <a:t>(</a:t>
            </a:r>
            <a:r>
              <a:rPr dirty="0" sz="1100" spc="-5">
                <a:latin typeface="Arial"/>
                <a:cs typeface="Arial"/>
              </a:rPr>
              <a:t>6</a:t>
            </a:r>
            <a:r>
              <a:rPr dirty="0" sz="1100">
                <a:latin typeface="Arial"/>
                <a:cs typeface="Arial"/>
              </a:rPr>
              <a:t>)</a:t>
            </a:r>
            <a:endParaRPr sz="11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02004" y="6413372"/>
            <a:ext cx="5760720" cy="2382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52069">
              <a:lnSpc>
                <a:spcPct val="100000"/>
              </a:lnSpc>
              <a:spcBef>
                <a:spcPts val="100"/>
              </a:spcBef>
            </a:pPr>
            <a:r>
              <a:rPr dirty="0" sz="1450" spc="-60" b="1">
                <a:solidFill>
                  <a:srgbClr val="000D77"/>
                </a:solidFill>
                <a:latin typeface="Arial"/>
                <a:cs typeface="Arial"/>
              </a:rPr>
              <a:t>Compensadores estáticos </a:t>
            </a:r>
            <a:r>
              <a:rPr dirty="0" sz="1450" spc="-50" b="1">
                <a:solidFill>
                  <a:srgbClr val="000D77"/>
                </a:solidFill>
                <a:latin typeface="Arial"/>
                <a:cs typeface="Arial"/>
              </a:rPr>
              <a:t>tipo</a:t>
            </a:r>
            <a:r>
              <a:rPr dirty="0" sz="1450" spc="-240" b="1">
                <a:solidFill>
                  <a:srgbClr val="000D77"/>
                </a:solidFill>
                <a:latin typeface="Arial"/>
                <a:cs typeface="Arial"/>
              </a:rPr>
              <a:t> </a:t>
            </a:r>
            <a:r>
              <a:rPr dirty="0" sz="1450" spc="-55" b="1">
                <a:solidFill>
                  <a:srgbClr val="000D77"/>
                </a:solidFill>
                <a:latin typeface="Arial"/>
                <a:cs typeface="Arial"/>
              </a:rPr>
              <a:t>STATCOM</a:t>
            </a:r>
            <a:endParaRPr sz="1450">
              <a:latin typeface="Arial"/>
              <a:cs typeface="Arial"/>
            </a:endParaRPr>
          </a:p>
          <a:p>
            <a:pPr algn="just" marL="12700" marR="8255">
              <a:lnSpc>
                <a:spcPct val="136400"/>
              </a:lnSpc>
              <a:spcBef>
                <a:spcPts val="1215"/>
              </a:spcBef>
            </a:pPr>
            <a:r>
              <a:rPr dirty="0" sz="1100" spc="-5">
                <a:latin typeface="Arial"/>
                <a:cs typeface="Arial"/>
              </a:rPr>
              <a:t>Un STATCOM (STATic COMpensator) </a:t>
            </a:r>
            <a:r>
              <a:rPr dirty="0" sz="1100">
                <a:latin typeface="Arial"/>
                <a:cs typeface="Arial"/>
              </a:rPr>
              <a:t>es un </a:t>
            </a:r>
            <a:r>
              <a:rPr dirty="0" sz="1100" spc="-5">
                <a:latin typeface="Arial"/>
                <a:cs typeface="Arial"/>
              </a:rPr>
              <a:t>dispositivo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compensación </a:t>
            </a:r>
            <a:r>
              <a:rPr dirty="0" sz="1100">
                <a:latin typeface="Arial"/>
                <a:cs typeface="Arial"/>
              </a:rPr>
              <a:t>estático, </a:t>
            </a:r>
            <a:r>
              <a:rPr dirty="0" sz="1100" spc="-5">
                <a:latin typeface="Arial"/>
                <a:cs typeface="Arial"/>
              </a:rPr>
              <a:t>cuyo  </a:t>
            </a:r>
            <a:r>
              <a:rPr dirty="0" sz="1100">
                <a:latin typeface="Arial"/>
                <a:cs typeface="Arial"/>
              </a:rPr>
              <a:t>funcionamiento se basa en un </a:t>
            </a:r>
            <a:r>
              <a:rPr dirty="0" sz="1100" spc="-5">
                <a:latin typeface="Arial"/>
                <a:cs typeface="Arial"/>
              </a:rPr>
              <a:t>convertidor </a:t>
            </a:r>
            <a:r>
              <a:rPr dirty="0" sz="1100">
                <a:latin typeface="Arial"/>
                <a:cs typeface="Arial"/>
              </a:rPr>
              <a:t>que </a:t>
            </a:r>
            <a:r>
              <a:rPr dirty="0" sz="1100" spc="-5">
                <a:latin typeface="Arial"/>
                <a:cs typeface="Arial"/>
              </a:rPr>
              <a:t>modula </a:t>
            </a:r>
            <a:r>
              <a:rPr dirty="0" sz="1100">
                <a:latin typeface="Arial"/>
                <a:cs typeface="Arial"/>
              </a:rPr>
              <a:t>una fuente de </a:t>
            </a:r>
            <a:r>
              <a:rPr dirty="0" sz="1100" spc="-5">
                <a:latin typeface="Arial"/>
                <a:cs typeface="Arial"/>
              </a:rPr>
              <a:t>tensión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 amplitud,  </a:t>
            </a:r>
            <a:r>
              <a:rPr dirty="0" sz="1100">
                <a:latin typeface="Arial"/>
                <a:cs typeface="Arial"/>
              </a:rPr>
              <a:t>fase y </a:t>
            </a:r>
            <a:r>
              <a:rPr dirty="0" sz="1100" spc="-5">
                <a:latin typeface="Arial"/>
                <a:cs typeface="Arial"/>
              </a:rPr>
              <a:t>frecuencia deseada. </a:t>
            </a:r>
            <a:r>
              <a:rPr dirty="0" sz="1100">
                <a:latin typeface="Arial"/>
                <a:cs typeface="Arial"/>
              </a:rPr>
              <a:t>A </a:t>
            </a:r>
            <a:r>
              <a:rPr dirty="0" sz="1100" spc="-5">
                <a:latin typeface="Arial"/>
                <a:cs typeface="Arial"/>
              </a:rPr>
              <a:t>través del control del convertidor, esta fuente </a:t>
            </a:r>
            <a:r>
              <a:rPr dirty="0" sz="1100">
                <a:latin typeface="Arial"/>
                <a:cs typeface="Arial"/>
              </a:rPr>
              <a:t>se </a:t>
            </a:r>
            <a:r>
              <a:rPr dirty="0" sz="1100" spc="-5">
                <a:latin typeface="Arial"/>
                <a:cs typeface="Arial"/>
              </a:rPr>
              <a:t>construye </a:t>
            </a:r>
            <a:r>
              <a:rPr dirty="0" sz="1100">
                <a:latin typeface="Arial"/>
                <a:cs typeface="Arial"/>
              </a:rPr>
              <a:t>de  manera que </a:t>
            </a:r>
            <a:r>
              <a:rPr dirty="0" sz="1100" spc="-5">
                <a:latin typeface="Arial"/>
                <a:cs typeface="Arial"/>
              </a:rPr>
              <a:t>genera </a:t>
            </a:r>
            <a:r>
              <a:rPr dirty="0" sz="1100">
                <a:latin typeface="Arial"/>
                <a:cs typeface="Arial"/>
              </a:rPr>
              <a:t>o </a:t>
            </a:r>
            <a:r>
              <a:rPr dirty="0" sz="1100" spc="-5">
                <a:latin typeface="Arial"/>
                <a:cs typeface="Arial"/>
              </a:rPr>
              <a:t>consume </a:t>
            </a:r>
            <a:r>
              <a:rPr dirty="0" sz="1100">
                <a:latin typeface="Arial"/>
                <a:cs typeface="Arial"/>
              </a:rPr>
              <a:t>la potencia </a:t>
            </a:r>
            <a:r>
              <a:rPr dirty="0" sz="1100" spc="-5">
                <a:latin typeface="Arial"/>
                <a:cs typeface="Arial"/>
              </a:rPr>
              <a:t>reactiva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requerida.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>
              <a:latin typeface="Arial"/>
              <a:cs typeface="Arial"/>
            </a:endParaRPr>
          </a:p>
          <a:p>
            <a:pPr algn="just" marL="12700" marR="5080">
              <a:lnSpc>
                <a:spcPct val="136400"/>
              </a:lnSpc>
            </a:pPr>
            <a:r>
              <a:rPr dirty="0" sz="1100">
                <a:latin typeface="Arial"/>
                <a:cs typeface="Arial"/>
              </a:rPr>
              <a:t>La figura </a:t>
            </a:r>
            <a:r>
              <a:rPr dirty="0" sz="1100">
                <a:solidFill>
                  <a:srgbClr val="427596"/>
                </a:solidFill>
                <a:latin typeface="Arial"/>
                <a:cs typeface="Arial"/>
                <a:hlinkClick r:id="rId2"/>
              </a:rPr>
              <a:t>5 </a:t>
            </a:r>
            <a:r>
              <a:rPr dirty="0" sz="1100" spc="-5">
                <a:latin typeface="Arial"/>
                <a:cs typeface="Arial"/>
              </a:rPr>
              <a:t>muestra </a:t>
            </a:r>
            <a:r>
              <a:rPr dirty="0" sz="1100">
                <a:latin typeface="Arial"/>
                <a:cs typeface="Arial"/>
              </a:rPr>
              <a:t>el esquema más </a:t>
            </a:r>
            <a:r>
              <a:rPr dirty="0" sz="1100" spc="-5">
                <a:latin typeface="Arial"/>
                <a:cs typeface="Arial"/>
              </a:rPr>
              <a:t>simple </a:t>
            </a:r>
            <a:r>
              <a:rPr dirty="0" sz="1100" spc="-10">
                <a:latin typeface="Arial"/>
                <a:cs typeface="Arial"/>
              </a:rPr>
              <a:t>de </a:t>
            </a:r>
            <a:r>
              <a:rPr dirty="0" sz="1100">
                <a:latin typeface="Arial"/>
                <a:cs typeface="Arial"/>
              </a:rPr>
              <a:t>un </a:t>
            </a:r>
            <a:r>
              <a:rPr dirty="0" sz="1100" spc="-5">
                <a:latin typeface="Arial"/>
                <a:cs typeface="Arial"/>
              </a:rPr>
              <a:t>STATCOM. Consta </a:t>
            </a:r>
            <a:r>
              <a:rPr dirty="0" sz="1100">
                <a:latin typeface="Arial"/>
                <a:cs typeface="Arial"/>
              </a:rPr>
              <a:t>de un </a:t>
            </a:r>
            <a:r>
              <a:rPr dirty="0" sz="1100" spc="-5">
                <a:latin typeface="Arial"/>
                <a:cs typeface="Arial"/>
              </a:rPr>
              <a:t>convertidor  </a:t>
            </a:r>
            <a:r>
              <a:rPr dirty="0" sz="1100">
                <a:latin typeface="Arial"/>
                <a:cs typeface="Arial"/>
              </a:rPr>
              <a:t>conectado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entre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la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red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y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una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etapa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corriente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continua.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El</a:t>
            </a:r>
            <a:r>
              <a:rPr dirty="0" sz="1100" spc="-7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sistema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control</a:t>
            </a:r>
            <a:r>
              <a:rPr dirty="0" sz="1100" spc="-7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mide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la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tensión  y</a:t>
            </a:r>
            <a:r>
              <a:rPr dirty="0" sz="1100" spc="-7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la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corriente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alternas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en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la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red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para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regular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el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intercambio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reactiva,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y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la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tensión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en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la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etapa  de </a:t>
            </a:r>
            <a:r>
              <a:rPr dirty="0" sz="1100" spc="-5">
                <a:latin typeface="Arial"/>
                <a:cs typeface="Arial"/>
              </a:rPr>
              <a:t>continua </a:t>
            </a:r>
            <a:r>
              <a:rPr dirty="0" sz="1100">
                <a:latin typeface="Arial"/>
                <a:cs typeface="Arial"/>
              </a:rPr>
              <a:t>para </a:t>
            </a:r>
            <a:r>
              <a:rPr dirty="0" sz="1100" spc="-5">
                <a:latin typeface="Arial"/>
                <a:cs typeface="Arial"/>
              </a:rPr>
              <a:t>mantenerla </a:t>
            </a:r>
            <a:r>
              <a:rPr dirty="0" sz="1100">
                <a:latin typeface="Arial"/>
                <a:cs typeface="Arial"/>
              </a:rPr>
              <a:t>a un </a:t>
            </a:r>
            <a:r>
              <a:rPr dirty="0" sz="1100" spc="-5">
                <a:latin typeface="Arial"/>
                <a:cs typeface="Arial"/>
              </a:rPr>
              <a:t>nivel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constante.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427732" y="914399"/>
            <a:ext cx="2695956" cy="23058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11" name="object 11"/>
          <p:cNvGrpSpPr/>
          <p:nvPr/>
        </p:nvGrpSpPr>
        <p:grpSpPr>
          <a:xfrm>
            <a:off x="3465396" y="3982211"/>
            <a:ext cx="991235" cy="285115"/>
            <a:chOff x="3465396" y="3982211"/>
            <a:chExt cx="991235" cy="285115"/>
          </a:xfrm>
        </p:grpSpPr>
        <p:sp>
          <p:nvSpPr>
            <p:cNvPr id="12" name="object 12"/>
            <p:cNvSpPr/>
            <p:nvPr/>
          </p:nvSpPr>
          <p:spPr>
            <a:xfrm>
              <a:off x="3465396" y="4020210"/>
              <a:ext cx="115106" cy="10449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3608831" y="3982211"/>
              <a:ext cx="847343" cy="28498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" name="object 14"/>
          <p:cNvGrpSpPr/>
          <p:nvPr/>
        </p:nvGrpSpPr>
        <p:grpSpPr>
          <a:xfrm>
            <a:off x="3465396" y="4381499"/>
            <a:ext cx="1057910" cy="287020"/>
            <a:chOff x="3465396" y="4381499"/>
            <a:chExt cx="1057910" cy="287020"/>
          </a:xfrm>
        </p:grpSpPr>
        <p:sp>
          <p:nvSpPr>
            <p:cNvPr id="15" name="object 15"/>
            <p:cNvSpPr/>
            <p:nvPr/>
          </p:nvSpPr>
          <p:spPr>
            <a:xfrm>
              <a:off x="3465396" y="4419701"/>
              <a:ext cx="115106" cy="10505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3608831" y="4381499"/>
              <a:ext cx="914400" cy="28651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/>
          <p:nvPr/>
        </p:nvSpPr>
        <p:spPr>
          <a:xfrm>
            <a:off x="2971411" y="5201411"/>
            <a:ext cx="1466485" cy="1524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256440" y="6030366"/>
            <a:ext cx="905950" cy="13299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93002" y="427735"/>
            <a:ext cx="16891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rlito"/>
                <a:cs typeface="Carlito"/>
              </a:rPr>
              <a:t>17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3512946"/>
            <a:ext cx="5759450" cy="15182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Figura </a:t>
            </a:r>
            <a:r>
              <a:rPr dirty="0" sz="1200" b="1">
                <a:latin typeface="Times New Roman"/>
                <a:cs typeface="Times New Roman"/>
              </a:rPr>
              <a:t>5: </a:t>
            </a:r>
            <a:r>
              <a:rPr dirty="0" sz="1200">
                <a:latin typeface="Times New Roman"/>
                <a:cs typeface="Times New Roman"/>
              </a:rPr>
              <a:t>Esquema </a:t>
            </a:r>
            <a:r>
              <a:rPr dirty="0" sz="1200" spc="-5">
                <a:latin typeface="Times New Roman"/>
                <a:cs typeface="Times New Roman"/>
              </a:rPr>
              <a:t>general </a:t>
            </a:r>
            <a:r>
              <a:rPr dirty="0" sz="1200">
                <a:latin typeface="Times New Roman"/>
                <a:cs typeface="Times New Roman"/>
              </a:rPr>
              <a:t>de un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STATCOM.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36400"/>
              </a:lnSpc>
            </a:pPr>
            <a:r>
              <a:rPr dirty="0" sz="1100" spc="-5">
                <a:latin typeface="Arial"/>
                <a:cs typeface="Arial"/>
              </a:rPr>
              <a:t>El resultado </a:t>
            </a:r>
            <a:r>
              <a:rPr dirty="0" sz="1100" spc="-10">
                <a:latin typeface="Arial"/>
                <a:cs typeface="Arial"/>
              </a:rPr>
              <a:t>es </a:t>
            </a:r>
            <a:r>
              <a:rPr dirty="0" sz="1100">
                <a:latin typeface="Arial"/>
                <a:cs typeface="Arial"/>
              </a:rPr>
              <a:t>un </a:t>
            </a:r>
            <a:r>
              <a:rPr dirty="0" sz="1100" spc="-5">
                <a:latin typeface="Arial"/>
                <a:cs typeface="Arial"/>
              </a:rPr>
              <a:t>dispositivo </a:t>
            </a:r>
            <a:r>
              <a:rPr dirty="0" sz="1100">
                <a:latin typeface="Arial"/>
                <a:cs typeface="Arial"/>
              </a:rPr>
              <a:t>capaz de </a:t>
            </a:r>
            <a:r>
              <a:rPr dirty="0" sz="1100" spc="-5">
                <a:latin typeface="Arial"/>
                <a:cs typeface="Arial"/>
              </a:rPr>
              <a:t>aportar corriente reactiva, dentro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los límites  térmicos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los semiconductores, independientemente del nivel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tensión </a:t>
            </a:r>
            <a:r>
              <a:rPr dirty="0" sz="1100">
                <a:latin typeface="Arial"/>
                <a:cs typeface="Arial"/>
              </a:rPr>
              <a:t>en </a:t>
            </a:r>
            <a:r>
              <a:rPr dirty="0" sz="1100" spc="-5">
                <a:latin typeface="Arial"/>
                <a:cs typeface="Arial"/>
              </a:rPr>
              <a:t>la </a:t>
            </a:r>
            <a:r>
              <a:rPr dirty="0" sz="1100">
                <a:latin typeface="Arial"/>
                <a:cs typeface="Arial"/>
              </a:rPr>
              <a:t>red. La  </a:t>
            </a:r>
            <a:r>
              <a:rPr dirty="0" sz="1100" spc="-5">
                <a:latin typeface="Arial"/>
                <a:cs typeface="Arial"/>
              </a:rPr>
              <a:t>figura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27596"/>
                </a:solidFill>
                <a:latin typeface="Arial"/>
                <a:cs typeface="Arial"/>
                <a:hlinkClick r:id="rId2"/>
              </a:rPr>
              <a:t>6</a:t>
            </a:r>
            <a:r>
              <a:rPr dirty="0" sz="1100" spc="-60">
                <a:solidFill>
                  <a:srgbClr val="427596"/>
                </a:solidFill>
                <a:latin typeface="Arial"/>
                <a:cs typeface="Arial"/>
                <a:hlinkClick r:id="rId2"/>
              </a:rPr>
              <a:t> </a:t>
            </a:r>
            <a:r>
              <a:rPr dirty="0" sz="1100" spc="-5">
                <a:latin typeface="Arial"/>
                <a:cs typeface="Arial"/>
              </a:rPr>
              <a:t>muestra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la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característica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tensión-corriente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típica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un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STATCOM.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Puede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observarse  </a:t>
            </a:r>
            <a:r>
              <a:rPr dirty="0" sz="1100" spc="-5">
                <a:latin typeface="Arial"/>
                <a:cs typeface="Arial"/>
              </a:rPr>
              <a:t>que, </a:t>
            </a:r>
            <a:r>
              <a:rPr dirty="0" sz="1100">
                <a:latin typeface="Arial"/>
                <a:cs typeface="Arial"/>
              </a:rPr>
              <a:t>al </a:t>
            </a:r>
            <a:r>
              <a:rPr dirty="0" sz="1100" spc="-5">
                <a:latin typeface="Arial"/>
                <a:cs typeface="Arial"/>
              </a:rPr>
              <a:t>contrario </a:t>
            </a:r>
            <a:r>
              <a:rPr dirty="0" sz="1100">
                <a:latin typeface="Arial"/>
                <a:cs typeface="Arial"/>
              </a:rPr>
              <a:t>que </a:t>
            </a:r>
            <a:r>
              <a:rPr dirty="0" sz="1100" spc="-5">
                <a:latin typeface="Arial"/>
                <a:cs typeface="Arial"/>
              </a:rPr>
              <a:t>los SVCs, </a:t>
            </a:r>
            <a:r>
              <a:rPr dirty="0" sz="1100">
                <a:latin typeface="Arial"/>
                <a:cs typeface="Arial"/>
              </a:rPr>
              <a:t>un </a:t>
            </a:r>
            <a:r>
              <a:rPr dirty="0" sz="1100" spc="-5">
                <a:latin typeface="Arial"/>
                <a:cs typeface="Arial"/>
              </a:rPr>
              <a:t>STATCOM </a:t>
            </a:r>
            <a:r>
              <a:rPr dirty="0" sz="1100">
                <a:latin typeface="Arial"/>
                <a:cs typeface="Arial"/>
              </a:rPr>
              <a:t>es capaz de </a:t>
            </a:r>
            <a:r>
              <a:rPr dirty="0" sz="1100" spc="-5">
                <a:latin typeface="Arial"/>
                <a:cs typeface="Arial"/>
              </a:rPr>
              <a:t>aportar corriente reactiva </a:t>
            </a:r>
            <a:r>
              <a:rPr dirty="0" sz="1100">
                <a:latin typeface="Arial"/>
                <a:cs typeface="Arial"/>
              </a:rPr>
              <a:t>a  </a:t>
            </a:r>
            <a:r>
              <a:rPr dirty="0" sz="1100" spc="-5">
                <a:latin typeface="Arial"/>
                <a:cs typeface="Arial"/>
              </a:rPr>
              <a:t>tensiones </a:t>
            </a:r>
            <a:r>
              <a:rPr dirty="0" sz="1100">
                <a:latin typeface="Arial"/>
                <a:cs typeface="Arial"/>
              </a:rPr>
              <a:t>muy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bajas.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2004" y="7068692"/>
            <a:ext cx="5759450" cy="22059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Figura </a:t>
            </a:r>
            <a:r>
              <a:rPr dirty="0" sz="1200" b="1">
                <a:latin typeface="Times New Roman"/>
                <a:cs typeface="Times New Roman"/>
              </a:rPr>
              <a:t>6: </a:t>
            </a:r>
            <a:r>
              <a:rPr dirty="0" sz="1200" spc="-5">
                <a:latin typeface="Times New Roman"/>
                <a:cs typeface="Times New Roman"/>
              </a:rPr>
              <a:t>Característica </a:t>
            </a:r>
            <a:r>
              <a:rPr dirty="0" sz="1200">
                <a:latin typeface="Times New Roman"/>
                <a:cs typeface="Times New Roman"/>
              </a:rPr>
              <a:t>de un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STATCOM.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50">
              <a:latin typeface="Times New Roman"/>
              <a:cs typeface="Times New Roman"/>
            </a:endParaRPr>
          </a:p>
          <a:p>
            <a:pPr algn="just" marL="12700" marR="5080">
              <a:lnSpc>
                <a:spcPct val="136400"/>
              </a:lnSpc>
            </a:pPr>
            <a:r>
              <a:rPr dirty="0" sz="1100">
                <a:latin typeface="Arial"/>
                <a:cs typeface="Arial"/>
              </a:rPr>
              <a:t>Los </a:t>
            </a:r>
            <a:r>
              <a:rPr dirty="0" sz="1100" spc="-5">
                <a:latin typeface="Arial"/>
                <a:cs typeface="Arial"/>
              </a:rPr>
              <a:t>semiconductores utilizados suelen </a:t>
            </a:r>
            <a:r>
              <a:rPr dirty="0" sz="1100">
                <a:latin typeface="Arial"/>
                <a:cs typeface="Arial"/>
              </a:rPr>
              <a:t>ser </a:t>
            </a:r>
            <a:r>
              <a:rPr dirty="0" sz="1100" spc="-5">
                <a:latin typeface="Arial"/>
                <a:cs typeface="Arial"/>
              </a:rPr>
              <a:t>IGBTs </a:t>
            </a:r>
            <a:r>
              <a:rPr dirty="0" sz="1100">
                <a:latin typeface="Arial"/>
                <a:cs typeface="Arial"/>
              </a:rPr>
              <a:t>(Insulated Gate </a:t>
            </a:r>
            <a:r>
              <a:rPr dirty="0" sz="1100" spc="-5">
                <a:latin typeface="Arial"/>
                <a:cs typeface="Arial"/>
              </a:rPr>
              <a:t>Bipolar </a:t>
            </a:r>
            <a:r>
              <a:rPr dirty="0" sz="1100">
                <a:latin typeface="Arial"/>
                <a:cs typeface="Arial"/>
              </a:rPr>
              <a:t>Transistor) y</a:t>
            </a:r>
            <a:r>
              <a:rPr dirty="0" sz="1100" spc="-1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GTOs  </a:t>
            </a:r>
            <a:r>
              <a:rPr dirty="0" sz="1100" spc="-5">
                <a:latin typeface="Arial"/>
                <a:cs typeface="Arial"/>
              </a:rPr>
              <a:t>(Gate </a:t>
            </a:r>
            <a:r>
              <a:rPr dirty="0" sz="1100">
                <a:latin typeface="Arial"/>
                <a:cs typeface="Arial"/>
              </a:rPr>
              <a:t>Turn-Off </a:t>
            </a:r>
            <a:r>
              <a:rPr dirty="0" sz="1100" spc="-5">
                <a:latin typeface="Arial"/>
                <a:cs typeface="Arial"/>
              </a:rPr>
              <a:t>thyristor), dependiendo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 aplicación. </a:t>
            </a:r>
            <a:r>
              <a:rPr dirty="0" sz="1100">
                <a:latin typeface="Arial"/>
                <a:cs typeface="Arial"/>
              </a:rPr>
              <a:t>La </a:t>
            </a:r>
            <a:r>
              <a:rPr dirty="0" sz="1100" spc="-5">
                <a:latin typeface="Arial"/>
                <a:cs typeface="Arial"/>
              </a:rPr>
              <a:t>modulación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 </a:t>
            </a:r>
            <a:r>
              <a:rPr dirty="0" sz="1100">
                <a:latin typeface="Arial"/>
                <a:cs typeface="Arial"/>
              </a:rPr>
              <a:t>onda de </a:t>
            </a:r>
            <a:r>
              <a:rPr dirty="0" sz="1100" spc="-5">
                <a:latin typeface="Arial"/>
                <a:cs typeface="Arial"/>
              </a:rPr>
              <a:t>tensión  </a:t>
            </a:r>
            <a:r>
              <a:rPr dirty="0" sz="1100">
                <a:latin typeface="Arial"/>
                <a:cs typeface="Arial"/>
              </a:rPr>
              <a:t>puede </a:t>
            </a:r>
            <a:r>
              <a:rPr dirty="0" sz="1100" spc="-5">
                <a:latin typeface="Arial"/>
                <a:cs typeface="Arial"/>
              </a:rPr>
              <a:t>ejecutarse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varias </a:t>
            </a:r>
            <a:r>
              <a:rPr dirty="0" sz="1100">
                <a:latin typeface="Arial"/>
                <a:cs typeface="Arial"/>
              </a:rPr>
              <a:t>formas. Por </a:t>
            </a:r>
            <a:r>
              <a:rPr dirty="0" sz="1100" spc="-5">
                <a:latin typeface="Arial"/>
                <a:cs typeface="Arial"/>
              </a:rPr>
              <a:t>ejemplo, la </a:t>
            </a:r>
            <a:r>
              <a:rPr dirty="0" sz="1100">
                <a:latin typeface="Arial"/>
                <a:cs typeface="Arial"/>
              </a:rPr>
              <a:t>figura </a:t>
            </a:r>
            <a:r>
              <a:rPr dirty="0" sz="1100">
                <a:solidFill>
                  <a:srgbClr val="427596"/>
                </a:solidFill>
                <a:latin typeface="Arial"/>
                <a:cs typeface="Arial"/>
                <a:hlinkClick r:id="rId3"/>
              </a:rPr>
              <a:t>7 </a:t>
            </a:r>
            <a:r>
              <a:rPr dirty="0" sz="1100" spc="-5">
                <a:latin typeface="Arial"/>
                <a:cs typeface="Arial"/>
              </a:rPr>
              <a:t>muestra una modulación </a:t>
            </a:r>
            <a:r>
              <a:rPr dirty="0" sz="1100">
                <a:latin typeface="Arial"/>
                <a:cs typeface="Arial"/>
              </a:rPr>
              <a:t>por  ancho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pulso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(Pulse</a:t>
            </a:r>
            <a:r>
              <a:rPr dirty="0" sz="1100" spc="-95">
                <a:latin typeface="Arial"/>
                <a:cs typeface="Arial"/>
              </a:rPr>
              <a:t> </a:t>
            </a:r>
            <a:r>
              <a:rPr dirty="0" sz="1100" spc="5">
                <a:latin typeface="Arial"/>
                <a:cs typeface="Arial"/>
              </a:rPr>
              <a:t>Width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Modulation,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PWM).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Este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tipo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modulación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exige,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para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construir  </a:t>
            </a:r>
            <a:r>
              <a:rPr dirty="0" sz="1100">
                <a:latin typeface="Arial"/>
                <a:cs typeface="Arial"/>
              </a:rPr>
              <a:t>una onda con pocos </a:t>
            </a:r>
            <a:r>
              <a:rPr dirty="0" sz="1100" spc="-5">
                <a:latin typeface="Arial"/>
                <a:cs typeface="Arial"/>
              </a:rPr>
              <a:t>armónicos </a:t>
            </a:r>
            <a:r>
              <a:rPr dirty="0" sz="1100">
                <a:latin typeface="Arial"/>
                <a:cs typeface="Arial"/>
              </a:rPr>
              <a:t>a </a:t>
            </a:r>
            <a:r>
              <a:rPr dirty="0" sz="1100" spc="-5">
                <a:latin typeface="Arial"/>
                <a:cs typeface="Arial"/>
              </a:rPr>
              <a:t>bajas frecuencias, conmutaciones muy rápidas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los  semiconductores. Por esta razón, </a:t>
            </a:r>
            <a:r>
              <a:rPr dirty="0" sz="1100">
                <a:latin typeface="Arial"/>
                <a:cs typeface="Arial"/>
              </a:rPr>
              <a:t>y por </a:t>
            </a:r>
            <a:r>
              <a:rPr dirty="0" sz="1100" spc="-5">
                <a:latin typeface="Arial"/>
                <a:cs typeface="Arial"/>
              </a:rPr>
              <a:t>las elevadas tensiones </a:t>
            </a:r>
            <a:r>
              <a:rPr dirty="0" sz="1100">
                <a:latin typeface="Arial"/>
                <a:cs typeface="Arial"/>
              </a:rPr>
              <a:t>a </a:t>
            </a:r>
            <a:r>
              <a:rPr dirty="0" sz="1100" spc="-5">
                <a:latin typeface="Arial"/>
                <a:cs typeface="Arial"/>
              </a:rPr>
              <a:t>soportar, </a:t>
            </a:r>
            <a:r>
              <a:rPr dirty="0" sz="1100">
                <a:latin typeface="Arial"/>
                <a:cs typeface="Arial"/>
              </a:rPr>
              <a:t>en </a:t>
            </a:r>
            <a:r>
              <a:rPr dirty="0" sz="1100" spc="-5">
                <a:latin typeface="Arial"/>
                <a:cs typeface="Arial"/>
              </a:rPr>
              <a:t>aplicaciones  </a:t>
            </a:r>
            <a:r>
              <a:rPr dirty="0" sz="1100">
                <a:latin typeface="Arial"/>
                <a:cs typeface="Arial"/>
              </a:rPr>
              <a:t>para </a:t>
            </a:r>
            <a:r>
              <a:rPr dirty="0" sz="1100" spc="-5">
                <a:latin typeface="Arial"/>
                <a:cs typeface="Arial"/>
              </a:rPr>
              <a:t>la </a:t>
            </a:r>
            <a:r>
              <a:rPr dirty="0" sz="1100">
                <a:latin typeface="Arial"/>
                <a:cs typeface="Arial"/>
              </a:rPr>
              <a:t>red de </a:t>
            </a:r>
            <a:r>
              <a:rPr dirty="0" sz="1100" spc="-5">
                <a:latin typeface="Arial"/>
                <a:cs typeface="Arial"/>
              </a:rPr>
              <a:t>transporte </a:t>
            </a:r>
            <a:r>
              <a:rPr dirty="0" sz="1100">
                <a:latin typeface="Arial"/>
                <a:cs typeface="Arial"/>
              </a:rPr>
              <a:t>se </a:t>
            </a:r>
            <a:r>
              <a:rPr dirty="0" sz="1100" spc="-5">
                <a:latin typeface="Arial"/>
                <a:cs typeface="Arial"/>
              </a:rPr>
              <a:t>aplican otros esquemas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modulación más complejos que  reparten </a:t>
            </a:r>
            <a:r>
              <a:rPr dirty="0" sz="1100">
                <a:latin typeface="Arial"/>
                <a:cs typeface="Arial"/>
              </a:rPr>
              <a:t>el </a:t>
            </a:r>
            <a:r>
              <a:rPr dirty="0" sz="1100" spc="-5">
                <a:latin typeface="Arial"/>
                <a:cs typeface="Arial"/>
              </a:rPr>
              <a:t>trabajo entre </a:t>
            </a:r>
            <a:r>
              <a:rPr dirty="0" sz="1100">
                <a:latin typeface="Arial"/>
                <a:cs typeface="Arial"/>
              </a:rPr>
              <a:t>un </a:t>
            </a:r>
            <a:r>
              <a:rPr dirty="0" sz="1100" spc="-5">
                <a:latin typeface="Arial"/>
                <a:cs typeface="Arial"/>
              </a:rPr>
              <a:t>elevado </a:t>
            </a:r>
            <a:r>
              <a:rPr dirty="0" sz="1100">
                <a:latin typeface="Arial"/>
                <a:cs typeface="Arial"/>
              </a:rPr>
              <a:t>número de</a:t>
            </a:r>
            <a:r>
              <a:rPr dirty="0" sz="1100" spc="-1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semiconductores.</a:t>
            </a:r>
            <a:endParaRPr sz="11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380488" y="923543"/>
            <a:ext cx="2657856" cy="24109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484120" y="5183123"/>
            <a:ext cx="2218944" cy="171602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93002" y="427735"/>
            <a:ext cx="16891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rlito"/>
                <a:cs typeface="Carlito"/>
              </a:rPr>
              <a:t>18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62910" y="3448939"/>
            <a:ext cx="26352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Figura </a:t>
            </a:r>
            <a:r>
              <a:rPr dirty="0" sz="1200" b="1">
                <a:latin typeface="Times New Roman"/>
                <a:cs typeface="Times New Roman"/>
              </a:rPr>
              <a:t>7: </a:t>
            </a:r>
            <a:r>
              <a:rPr dirty="0" sz="1200">
                <a:latin typeface="Times New Roman"/>
                <a:cs typeface="Times New Roman"/>
              </a:rPr>
              <a:t>Modulación por </a:t>
            </a:r>
            <a:r>
              <a:rPr dirty="0" sz="1200" spc="-5">
                <a:latin typeface="Times New Roman"/>
                <a:cs typeface="Times New Roman"/>
              </a:rPr>
              <a:t>ancho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pulso.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2004" y="4126204"/>
            <a:ext cx="5776595" cy="56178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48895" marR="20955">
              <a:lnSpc>
                <a:spcPct val="136400"/>
              </a:lnSpc>
              <a:spcBef>
                <a:spcPts val="95"/>
              </a:spcBef>
            </a:pPr>
            <a:r>
              <a:rPr dirty="0" sz="1100" spc="-5">
                <a:latin typeface="Arial"/>
                <a:cs typeface="Arial"/>
              </a:rPr>
              <a:t>En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comparación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con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el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SVC,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el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STATCOM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ofrece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dos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ventajas.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Primero,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la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corriente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reactiva 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salida del STATCOM </a:t>
            </a:r>
            <a:r>
              <a:rPr dirty="0" sz="1100">
                <a:latin typeface="Arial"/>
                <a:cs typeface="Arial"/>
              </a:rPr>
              <a:t>no está </a:t>
            </a:r>
            <a:r>
              <a:rPr dirty="0" sz="1100" spc="-5">
                <a:latin typeface="Arial"/>
                <a:cs typeface="Arial"/>
              </a:rPr>
              <a:t>limitada </a:t>
            </a:r>
            <a:r>
              <a:rPr dirty="0" sz="1100">
                <a:latin typeface="Arial"/>
                <a:cs typeface="Arial"/>
              </a:rPr>
              <a:t>en </a:t>
            </a:r>
            <a:r>
              <a:rPr dirty="0" sz="1100" spc="-5">
                <a:latin typeface="Arial"/>
                <a:cs typeface="Arial"/>
              </a:rPr>
              <a:t>condiciones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baja </a:t>
            </a:r>
            <a:r>
              <a:rPr dirty="0" sz="1100">
                <a:latin typeface="Arial"/>
                <a:cs typeface="Arial"/>
              </a:rPr>
              <a:t>o </a:t>
            </a:r>
            <a:r>
              <a:rPr dirty="0" sz="1100" spc="-5">
                <a:latin typeface="Arial"/>
                <a:cs typeface="Arial"/>
              </a:rPr>
              <a:t>alta tensión; más bien, la  </a:t>
            </a:r>
            <a:r>
              <a:rPr dirty="0" sz="1100">
                <a:latin typeface="Arial"/>
                <a:cs typeface="Arial"/>
              </a:rPr>
              <a:t>corriente de </a:t>
            </a:r>
            <a:r>
              <a:rPr dirty="0" sz="1100" spc="-5">
                <a:latin typeface="Arial"/>
                <a:cs typeface="Arial"/>
              </a:rPr>
              <a:t>salida solo está limitada </a:t>
            </a:r>
            <a:r>
              <a:rPr dirty="0" sz="1100">
                <a:latin typeface="Arial"/>
                <a:cs typeface="Arial"/>
              </a:rPr>
              <a:t>por </a:t>
            </a:r>
            <a:r>
              <a:rPr dirty="0" sz="1100" spc="-5">
                <a:latin typeface="Arial"/>
                <a:cs typeface="Arial"/>
              </a:rPr>
              <a:t>los valores nominales del convertidor </a:t>
            </a:r>
            <a:r>
              <a:rPr dirty="0" sz="1100">
                <a:latin typeface="Arial"/>
                <a:cs typeface="Arial"/>
              </a:rPr>
              <a:t>y no </a:t>
            </a:r>
            <a:r>
              <a:rPr dirty="0" sz="1100" spc="-5">
                <a:latin typeface="Arial"/>
                <a:cs typeface="Arial"/>
              </a:rPr>
              <a:t>depende  de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la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tensión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del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sistema.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Esto</a:t>
            </a:r>
            <a:r>
              <a:rPr dirty="0" sz="1100" spc="-8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significa</a:t>
            </a:r>
            <a:r>
              <a:rPr dirty="0" sz="1100" spc="-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que</a:t>
            </a:r>
            <a:r>
              <a:rPr dirty="0" sz="1100" spc="-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el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soporte</a:t>
            </a:r>
            <a:r>
              <a:rPr dirty="0" sz="1100" spc="-8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reactivo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durante</a:t>
            </a:r>
            <a:r>
              <a:rPr dirty="0" sz="1100" spc="-7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situaciones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tensión  extremo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es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mucho</a:t>
            </a:r>
            <a:r>
              <a:rPr dirty="0" sz="1100" spc="-7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mejor</a:t>
            </a:r>
            <a:r>
              <a:rPr dirty="0" sz="1100" spc="-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con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respecto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al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SVC,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como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se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muestra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en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la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Figura</a:t>
            </a:r>
            <a:r>
              <a:rPr dirty="0" sz="1100" spc="22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36.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En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segundo  lugar, la respuesta del control </a:t>
            </a:r>
            <a:r>
              <a:rPr dirty="0" sz="1100">
                <a:latin typeface="Arial"/>
                <a:cs typeface="Arial"/>
              </a:rPr>
              <a:t>es mucho más rápida, </a:t>
            </a:r>
            <a:r>
              <a:rPr dirty="0" sz="1100" spc="-10">
                <a:latin typeface="Arial"/>
                <a:cs typeface="Arial"/>
              </a:rPr>
              <a:t>ya </a:t>
            </a:r>
            <a:r>
              <a:rPr dirty="0" sz="1100">
                <a:latin typeface="Arial"/>
                <a:cs typeface="Arial"/>
              </a:rPr>
              <a:t>que </a:t>
            </a:r>
            <a:r>
              <a:rPr dirty="0" sz="1100" spc="-5">
                <a:latin typeface="Arial"/>
                <a:cs typeface="Arial"/>
              </a:rPr>
              <a:t>está limitada </a:t>
            </a:r>
            <a:r>
              <a:rPr dirty="0" sz="1100">
                <a:latin typeface="Arial"/>
                <a:cs typeface="Arial"/>
              </a:rPr>
              <a:t>por </a:t>
            </a:r>
            <a:r>
              <a:rPr dirty="0" sz="1100" spc="-5">
                <a:latin typeface="Arial"/>
                <a:cs typeface="Arial"/>
              </a:rPr>
              <a:t>la frecuencia 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conmutación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del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convertidor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fuente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tensión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(generalmente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alrededor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1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kHz).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Por  tanto,</a:t>
            </a:r>
            <a:r>
              <a:rPr dirty="0" sz="1100" spc="-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el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STATCOM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se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puede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utilizar</a:t>
            </a:r>
            <a:r>
              <a:rPr dirty="0" sz="1100" spc="-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para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reducir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el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parpadeo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y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otras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variaciones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rápidas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  </a:t>
            </a:r>
            <a:r>
              <a:rPr dirty="0" sz="1100" spc="-5">
                <a:latin typeface="Arial"/>
                <a:cs typeface="Arial"/>
              </a:rPr>
              <a:t>tensión </a:t>
            </a:r>
            <a:r>
              <a:rPr dirty="0" sz="1100">
                <a:latin typeface="Arial"/>
                <a:cs typeface="Arial"/>
              </a:rPr>
              <a:t>de forma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eficaz.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>
              <a:latin typeface="Arial"/>
              <a:cs typeface="Arial"/>
            </a:endParaRPr>
          </a:p>
          <a:p>
            <a:pPr algn="just" marL="48895" marR="22225">
              <a:lnSpc>
                <a:spcPct val="136400"/>
              </a:lnSpc>
            </a:pPr>
            <a:r>
              <a:rPr dirty="0" sz="1100" spc="-5">
                <a:latin typeface="Arial"/>
                <a:cs typeface="Arial"/>
              </a:rPr>
              <a:t>El </a:t>
            </a:r>
            <a:r>
              <a:rPr dirty="0" sz="1100">
                <a:latin typeface="Arial"/>
                <a:cs typeface="Arial"/>
              </a:rPr>
              <a:t>condensador de </a:t>
            </a:r>
            <a:r>
              <a:rPr dirty="0" sz="1100" spc="-10">
                <a:latin typeface="Arial"/>
                <a:cs typeface="Arial"/>
              </a:rPr>
              <a:t>cc del </a:t>
            </a:r>
            <a:r>
              <a:rPr dirty="0" sz="1100" spc="-5">
                <a:latin typeface="Arial"/>
                <a:cs typeface="Arial"/>
              </a:rPr>
              <a:t>convertidor </a:t>
            </a:r>
            <a:r>
              <a:rPr dirty="0" sz="1100">
                <a:latin typeface="Arial"/>
                <a:cs typeface="Arial"/>
              </a:rPr>
              <a:t>de fuente </a:t>
            </a:r>
            <a:r>
              <a:rPr dirty="0" sz="1100" spc="-1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tensión constituye </a:t>
            </a:r>
            <a:r>
              <a:rPr dirty="0" sz="1100">
                <a:latin typeface="Arial"/>
                <a:cs typeface="Arial"/>
              </a:rPr>
              <a:t>un </a:t>
            </a:r>
            <a:r>
              <a:rPr dirty="0" sz="1100" spc="-5">
                <a:latin typeface="Arial"/>
                <a:cs typeface="Arial"/>
              </a:rPr>
              <a:t>almacenamiento </a:t>
            </a:r>
            <a:r>
              <a:rPr dirty="0" sz="1100">
                <a:latin typeface="Arial"/>
                <a:cs typeface="Arial"/>
              </a:rPr>
              <a:t>de  </a:t>
            </a:r>
            <a:r>
              <a:rPr dirty="0" sz="1100" spc="-5">
                <a:latin typeface="Arial"/>
                <a:cs typeface="Arial"/>
              </a:rPr>
              <a:t>energía activa; </a:t>
            </a:r>
            <a:r>
              <a:rPr dirty="0" sz="1100">
                <a:latin typeface="Arial"/>
                <a:cs typeface="Arial"/>
              </a:rPr>
              <a:t>por </a:t>
            </a:r>
            <a:r>
              <a:rPr dirty="0" sz="1100" spc="-5">
                <a:latin typeface="Arial"/>
                <a:cs typeface="Arial"/>
              </a:rPr>
              <a:t>tanto, también </a:t>
            </a:r>
            <a:r>
              <a:rPr dirty="0" sz="1100">
                <a:latin typeface="Arial"/>
                <a:cs typeface="Arial"/>
              </a:rPr>
              <a:t>se puede </a:t>
            </a:r>
            <a:r>
              <a:rPr dirty="0" sz="1100" spc="-5">
                <a:latin typeface="Arial"/>
                <a:cs typeface="Arial"/>
              </a:rPr>
              <a:t>inyectar </a:t>
            </a:r>
            <a:r>
              <a:rPr dirty="0" sz="1100">
                <a:latin typeface="Arial"/>
                <a:cs typeface="Arial"/>
              </a:rPr>
              <a:t>una </a:t>
            </a:r>
            <a:r>
              <a:rPr dirty="0" sz="1100" spc="-5">
                <a:latin typeface="Arial"/>
                <a:cs typeface="Arial"/>
              </a:rPr>
              <a:t>corriente activa </a:t>
            </a:r>
            <a:r>
              <a:rPr dirty="0" sz="1100">
                <a:latin typeface="Arial"/>
                <a:cs typeface="Arial"/>
              </a:rPr>
              <a:t>en </a:t>
            </a:r>
            <a:r>
              <a:rPr dirty="0" sz="1100" spc="-5">
                <a:latin typeface="Arial"/>
                <a:cs typeface="Arial"/>
              </a:rPr>
              <a:t>la </a:t>
            </a:r>
            <a:r>
              <a:rPr dirty="0" sz="1100">
                <a:latin typeface="Arial"/>
                <a:cs typeface="Arial"/>
              </a:rPr>
              <a:t>red. Por </a:t>
            </a:r>
            <a:r>
              <a:rPr dirty="0" sz="1100" spc="-10">
                <a:latin typeface="Arial"/>
                <a:cs typeface="Arial"/>
              </a:rPr>
              <a:t>lo  </a:t>
            </a:r>
            <a:r>
              <a:rPr dirty="0" sz="1100" spc="-5">
                <a:latin typeface="Arial"/>
                <a:cs typeface="Arial"/>
              </a:rPr>
              <a:t>tanto, </a:t>
            </a:r>
            <a:r>
              <a:rPr dirty="0" sz="1100">
                <a:latin typeface="Arial"/>
                <a:cs typeface="Arial"/>
              </a:rPr>
              <a:t>el </a:t>
            </a:r>
            <a:r>
              <a:rPr dirty="0" sz="1100" spc="-5">
                <a:latin typeface="Arial"/>
                <a:cs typeface="Arial"/>
              </a:rPr>
              <a:t>STATCOM también </a:t>
            </a:r>
            <a:r>
              <a:rPr dirty="0" sz="1100">
                <a:latin typeface="Arial"/>
                <a:cs typeface="Arial"/>
              </a:rPr>
              <a:t>se puede </a:t>
            </a:r>
            <a:r>
              <a:rPr dirty="0" sz="1100" spc="-10">
                <a:latin typeface="Arial"/>
                <a:cs typeface="Arial"/>
              </a:rPr>
              <a:t>utilizar </a:t>
            </a:r>
            <a:r>
              <a:rPr dirty="0" sz="1100">
                <a:latin typeface="Arial"/>
                <a:cs typeface="Arial"/>
              </a:rPr>
              <a:t>para el </a:t>
            </a:r>
            <a:r>
              <a:rPr dirty="0" sz="1100" spc="-5">
                <a:latin typeface="Arial"/>
                <a:cs typeface="Arial"/>
              </a:rPr>
              <a:t>control activo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 </a:t>
            </a:r>
            <a:r>
              <a:rPr dirty="0" sz="1100">
                <a:latin typeface="Arial"/>
                <a:cs typeface="Arial"/>
              </a:rPr>
              <a:t>potencia </a:t>
            </a:r>
            <a:r>
              <a:rPr dirty="0" sz="1100" spc="-5">
                <a:latin typeface="Arial"/>
                <a:cs typeface="Arial"/>
              </a:rPr>
              <a:t>(por  </a:t>
            </a:r>
            <a:r>
              <a:rPr dirty="0" sz="1100">
                <a:latin typeface="Arial"/>
                <a:cs typeface="Arial"/>
              </a:rPr>
              <a:t>ejemplo, </a:t>
            </a:r>
            <a:r>
              <a:rPr dirty="0" sz="1100" spc="-5">
                <a:latin typeface="Arial"/>
                <a:cs typeface="Arial"/>
              </a:rPr>
              <a:t>para amortiguar las oscilaciones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 potencia). Sin embargo, la energía  </a:t>
            </a:r>
            <a:r>
              <a:rPr dirty="0" sz="1100">
                <a:latin typeface="Arial"/>
                <a:cs typeface="Arial"/>
              </a:rPr>
              <a:t>almacenada en el </a:t>
            </a:r>
            <a:r>
              <a:rPr dirty="0" sz="1100" spc="-5">
                <a:latin typeface="Arial"/>
                <a:cs typeface="Arial"/>
              </a:rPr>
              <a:t>condensador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CC </a:t>
            </a:r>
            <a:r>
              <a:rPr dirty="0" sz="1100">
                <a:latin typeface="Arial"/>
                <a:cs typeface="Arial"/>
              </a:rPr>
              <a:t>es </a:t>
            </a:r>
            <a:r>
              <a:rPr dirty="0" sz="1100" spc="-5">
                <a:latin typeface="Arial"/>
                <a:cs typeface="Arial"/>
              </a:rPr>
              <a:t>bastante pequeña; </a:t>
            </a:r>
            <a:r>
              <a:rPr dirty="0" sz="1100">
                <a:latin typeface="Arial"/>
                <a:cs typeface="Arial"/>
              </a:rPr>
              <a:t>por </a:t>
            </a:r>
            <a:r>
              <a:rPr dirty="0" sz="1100" spc="-5">
                <a:latin typeface="Arial"/>
                <a:cs typeface="Arial"/>
              </a:rPr>
              <a:t>lo tanto, </a:t>
            </a:r>
            <a:r>
              <a:rPr dirty="0" sz="1100">
                <a:latin typeface="Arial"/>
                <a:cs typeface="Arial"/>
              </a:rPr>
              <a:t>para </a:t>
            </a:r>
            <a:r>
              <a:rPr dirty="0" sz="1100" spc="-5">
                <a:latin typeface="Arial"/>
                <a:cs typeface="Arial"/>
              </a:rPr>
              <a:t>controlar  </a:t>
            </a:r>
            <a:r>
              <a:rPr dirty="0" sz="1100">
                <a:latin typeface="Arial"/>
                <a:cs typeface="Arial"/>
              </a:rPr>
              <a:t>verdaderamente </a:t>
            </a:r>
            <a:r>
              <a:rPr dirty="0" sz="1100" spc="-5">
                <a:latin typeface="Arial"/>
                <a:cs typeface="Arial"/>
              </a:rPr>
              <a:t>la salida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potencia activa, </a:t>
            </a:r>
            <a:r>
              <a:rPr dirty="0" sz="1100">
                <a:latin typeface="Arial"/>
                <a:cs typeface="Arial"/>
              </a:rPr>
              <a:t>se debe </a:t>
            </a:r>
            <a:r>
              <a:rPr dirty="0" sz="1100" spc="-5">
                <a:latin typeface="Arial"/>
                <a:cs typeface="Arial"/>
              </a:rPr>
              <a:t>instalar </a:t>
            </a:r>
            <a:r>
              <a:rPr dirty="0" sz="1100">
                <a:latin typeface="Arial"/>
                <a:cs typeface="Arial"/>
              </a:rPr>
              <a:t>una </a:t>
            </a:r>
            <a:r>
              <a:rPr dirty="0" sz="1100" spc="-5">
                <a:latin typeface="Arial"/>
                <a:cs typeface="Arial"/>
              </a:rPr>
              <a:t>batería </a:t>
            </a:r>
            <a:r>
              <a:rPr dirty="0" sz="1100">
                <a:latin typeface="Arial"/>
                <a:cs typeface="Arial"/>
              </a:rPr>
              <a:t>en el </a:t>
            </a:r>
            <a:r>
              <a:rPr dirty="0" sz="1100" spc="-5">
                <a:latin typeface="Arial"/>
                <a:cs typeface="Arial"/>
              </a:rPr>
              <a:t>lado </a:t>
            </a:r>
            <a:r>
              <a:rPr dirty="0" sz="1100" spc="-10">
                <a:latin typeface="Arial"/>
                <a:cs typeface="Arial"/>
              </a:rPr>
              <a:t>de</a:t>
            </a:r>
            <a:r>
              <a:rPr dirty="0" sz="1100" spc="7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CC.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05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  <a:spcBef>
                <a:spcPts val="5"/>
              </a:spcBef>
              <a:tabLst>
                <a:tab pos="5763260" algn="l"/>
              </a:tabLst>
            </a:pPr>
            <a:r>
              <a:rPr dirty="0" u="sng" sz="1450" spc="-55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Sistemas</a:t>
            </a:r>
            <a:r>
              <a:rPr dirty="0" u="sng" sz="1450" spc="-120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450" spc="-30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de</a:t>
            </a:r>
            <a:r>
              <a:rPr dirty="0" u="sng" sz="1450" spc="-120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450" spc="-60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excitación</a:t>
            </a:r>
            <a:r>
              <a:rPr dirty="0" u="sng" sz="1450" spc="-110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450" spc="-30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de</a:t>
            </a:r>
            <a:r>
              <a:rPr dirty="0" u="sng" sz="1450" spc="-120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450" spc="-60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Generadores</a:t>
            </a:r>
            <a:r>
              <a:rPr dirty="0" u="sng" sz="1450" spc="-114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450" spc="-60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Sincrónicos	</a:t>
            </a:r>
            <a:endParaRPr sz="1450">
              <a:latin typeface="Arial"/>
              <a:cs typeface="Arial"/>
            </a:endParaRPr>
          </a:p>
          <a:p>
            <a:pPr algn="just" marL="12700" marR="20955">
              <a:lnSpc>
                <a:spcPct val="136400"/>
              </a:lnSpc>
              <a:spcBef>
                <a:spcPts val="250"/>
              </a:spcBef>
            </a:pPr>
            <a:r>
              <a:rPr dirty="0" sz="1100">
                <a:latin typeface="Arial"/>
                <a:cs typeface="Arial"/>
              </a:rPr>
              <a:t>Los </a:t>
            </a:r>
            <a:r>
              <a:rPr dirty="0" sz="1100" spc="-5">
                <a:latin typeface="Arial"/>
                <a:cs typeface="Arial"/>
              </a:rPr>
              <a:t>reguladores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tensión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los generadores permiten variar </a:t>
            </a:r>
            <a:r>
              <a:rPr dirty="0" sz="1100">
                <a:latin typeface="Arial"/>
                <a:cs typeface="Arial"/>
              </a:rPr>
              <a:t>el </a:t>
            </a:r>
            <a:r>
              <a:rPr dirty="0" sz="1100" spc="-5">
                <a:latin typeface="Arial"/>
                <a:cs typeface="Arial"/>
              </a:rPr>
              <a:t>nivel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excitación </a:t>
            </a:r>
            <a:r>
              <a:rPr dirty="0" sz="1100">
                <a:latin typeface="Arial"/>
                <a:cs typeface="Arial"/>
              </a:rPr>
              <a:t>de  campo de </a:t>
            </a:r>
            <a:r>
              <a:rPr dirty="0" sz="1100" spc="-5">
                <a:latin typeface="Arial"/>
                <a:cs typeface="Arial"/>
              </a:rPr>
              <a:t>los generadores, permitiendo </a:t>
            </a:r>
            <a:r>
              <a:rPr dirty="0" sz="1100">
                <a:latin typeface="Arial"/>
                <a:cs typeface="Arial"/>
              </a:rPr>
              <a:t>de esta forma </a:t>
            </a:r>
            <a:r>
              <a:rPr dirty="0" sz="1100" spc="-5">
                <a:latin typeface="Arial"/>
                <a:cs typeface="Arial"/>
              </a:rPr>
              <a:t>variar la tensión interna del generador  </a:t>
            </a:r>
            <a:r>
              <a:rPr dirty="0" sz="1100">
                <a:latin typeface="Arial"/>
                <a:cs typeface="Arial"/>
              </a:rPr>
              <a:t>y </a:t>
            </a:r>
            <a:r>
              <a:rPr dirty="0" sz="1100" spc="-5">
                <a:latin typeface="Arial"/>
                <a:cs typeface="Arial"/>
              </a:rPr>
              <a:t>la producción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potencia reactiva. El sistema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excitación </a:t>
            </a:r>
            <a:r>
              <a:rPr dirty="0" sz="1100">
                <a:latin typeface="Arial"/>
                <a:cs typeface="Arial"/>
              </a:rPr>
              <a:t>de un generador </a:t>
            </a:r>
            <a:r>
              <a:rPr dirty="0" sz="1100" spc="-5">
                <a:latin typeface="Arial"/>
                <a:cs typeface="Arial"/>
              </a:rPr>
              <a:t>síncrono,  </a:t>
            </a:r>
            <a:r>
              <a:rPr dirty="0" sz="1100">
                <a:latin typeface="Arial"/>
                <a:cs typeface="Arial"/>
              </a:rPr>
              <a:t>además de </a:t>
            </a:r>
            <a:r>
              <a:rPr dirty="0" sz="1100" spc="-5">
                <a:latin typeface="Arial"/>
                <a:cs typeface="Arial"/>
              </a:rPr>
              <a:t>proveer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corriente continua </a:t>
            </a:r>
            <a:r>
              <a:rPr dirty="0" sz="1100">
                <a:latin typeface="Arial"/>
                <a:cs typeface="Arial"/>
              </a:rPr>
              <a:t>al </a:t>
            </a:r>
            <a:r>
              <a:rPr dirty="0" sz="1100" spc="-5">
                <a:latin typeface="Arial"/>
                <a:cs typeface="Arial"/>
              </a:rPr>
              <a:t>devanado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campo, contiene varias </a:t>
            </a:r>
            <a:r>
              <a:rPr dirty="0" sz="1100">
                <a:latin typeface="Arial"/>
                <a:cs typeface="Arial"/>
              </a:rPr>
              <a:t>funciones  de </a:t>
            </a:r>
            <a:r>
              <a:rPr dirty="0" sz="1100" spc="-5">
                <a:latin typeface="Arial"/>
                <a:cs typeface="Arial"/>
              </a:rPr>
              <a:t>control </a:t>
            </a:r>
            <a:r>
              <a:rPr dirty="0" sz="1100">
                <a:latin typeface="Arial"/>
                <a:cs typeface="Arial"/>
              </a:rPr>
              <a:t>y </a:t>
            </a:r>
            <a:r>
              <a:rPr dirty="0" sz="1100" spc="-5">
                <a:latin typeface="Arial"/>
                <a:cs typeface="Arial"/>
              </a:rPr>
              <a:t>protección </a:t>
            </a:r>
            <a:r>
              <a:rPr dirty="0" sz="1100">
                <a:latin typeface="Arial"/>
                <a:cs typeface="Arial"/>
              </a:rPr>
              <a:t>que </a:t>
            </a:r>
            <a:r>
              <a:rPr dirty="0" sz="1100" spc="-5">
                <a:latin typeface="Arial"/>
                <a:cs typeface="Arial"/>
              </a:rPr>
              <a:t>repercuten </a:t>
            </a:r>
            <a:r>
              <a:rPr dirty="0" sz="1100">
                <a:latin typeface="Arial"/>
                <a:cs typeface="Arial"/>
              </a:rPr>
              <a:t>sobre el </a:t>
            </a:r>
            <a:r>
              <a:rPr dirty="0" sz="1100" spc="-5">
                <a:latin typeface="Arial"/>
                <a:cs typeface="Arial"/>
              </a:rPr>
              <a:t>comportamiento dinámico del sistema  </a:t>
            </a:r>
            <a:r>
              <a:rPr dirty="0" sz="1100">
                <a:latin typeface="Arial"/>
                <a:cs typeface="Arial"/>
              </a:rPr>
              <a:t>eléctrico. </a:t>
            </a:r>
            <a:r>
              <a:rPr dirty="0" sz="1100" spc="-5">
                <a:latin typeface="Arial"/>
                <a:cs typeface="Arial"/>
              </a:rPr>
              <a:t>Esta </a:t>
            </a:r>
            <a:r>
              <a:rPr dirty="0" sz="1100">
                <a:latin typeface="Arial"/>
                <a:cs typeface="Arial"/>
              </a:rPr>
              <a:t>sección </a:t>
            </a:r>
            <a:r>
              <a:rPr dirty="0" sz="1100" spc="-5">
                <a:latin typeface="Arial"/>
                <a:cs typeface="Arial"/>
              </a:rPr>
              <a:t>aborda </a:t>
            </a:r>
            <a:r>
              <a:rPr dirty="0" sz="1100">
                <a:latin typeface="Arial"/>
                <a:cs typeface="Arial"/>
              </a:rPr>
              <a:t>el </a:t>
            </a:r>
            <a:r>
              <a:rPr dirty="0" sz="1100" spc="-5">
                <a:latin typeface="Arial"/>
                <a:cs typeface="Arial"/>
              </a:rPr>
              <a:t>sistema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excitación únicamente desde </a:t>
            </a:r>
            <a:r>
              <a:rPr dirty="0" sz="1100">
                <a:latin typeface="Arial"/>
                <a:cs typeface="Arial"/>
              </a:rPr>
              <a:t>el punto de </a:t>
            </a:r>
            <a:r>
              <a:rPr dirty="0" sz="1100" spc="-5">
                <a:latin typeface="Arial"/>
                <a:cs typeface="Arial"/>
              </a:rPr>
              <a:t>vista  del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control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7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sistemas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eléctricos.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Desde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esta</a:t>
            </a:r>
            <a:r>
              <a:rPr dirty="0" sz="1100" spc="-7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perspectiva,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las</a:t>
            </a:r>
            <a:r>
              <a:rPr dirty="0" sz="1100" spc="-7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principales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funciones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7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control</a:t>
            </a:r>
            <a:endParaRPr sz="11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055876" y="923543"/>
            <a:ext cx="3448812" cy="23820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427735"/>
            <a:ext cx="5760085" cy="22498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rlito"/>
                <a:cs typeface="Carlito"/>
              </a:rPr>
              <a:t>19</a:t>
            </a:r>
            <a:endParaRPr sz="1100">
              <a:latin typeface="Carlito"/>
              <a:cs typeface="Carlito"/>
            </a:endParaRPr>
          </a:p>
          <a:p>
            <a:pPr>
              <a:lnSpc>
                <a:spcPct val="100000"/>
              </a:lnSpc>
            </a:pPr>
            <a:endParaRPr sz="11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850">
              <a:latin typeface="Carlito"/>
              <a:cs typeface="Carlito"/>
            </a:endParaRPr>
          </a:p>
          <a:p>
            <a:pPr algn="just" marL="12700" marR="8255">
              <a:lnSpc>
                <a:spcPct val="136400"/>
              </a:lnSpc>
            </a:pPr>
            <a:r>
              <a:rPr dirty="0" sz="1100" spc="-5">
                <a:latin typeface="Arial"/>
                <a:cs typeface="Arial"/>
              </a:rPr>
              <a:t>del </a:t>
            </a:r>
            <a:r>
              <a:rPr dirty="0" sz="1100">
                <a:latin typeface="Arial"/>
                <a:cs typeface="Arial"/>
              </a:rPr>
              <a:t>sistema de </a:t>
            </a:r>
            <a:r>
              <a:rPr dirty="0" sz="1100" spc="-5">
                <a:latin typeface="Arial"/>
                <a:cs typeface="Arial"/>
              </a:rPr>
              <a:t>excitación </a:t>
            </a:r>
            <a:r>
              <a:rPr dirty="0" sz="1100">
                <a:latin typeface="Arial"/>
                <a:cs typeface="Arial"/>
              </a:rPr>
              <a:t>consisten </a:t>
            </a:r>
            <a:r>
              <a:rPr dirty="0" sz="1100" spc="-5">
                <a:latin typeface="Arial"/>
                <a:cs typeface="Arial"/>
              </a:rPr>
              <a:t>básicamente </a:t>
            </a:r>
            <a:r>
              <a:rPr dirty="0" sz="1100">
                <a:latin typeface="Arial"/>
                <a:cs typeface="Arial"/>
              </a:rPr>
              <a:t>en el </a:t>
            </a:r>
            <a:r>
              <a:rPr dirty="0" sz="1100" spc="-5">
                <a:latin typeface="Arial"/>
                <a:cs typeface="Arial"/>
              </a:rPr>
              <a:t>control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tensión </a:t>
            </a:r>
            <a:r>
              <a:rPr dirty="0" sz="1100">
                <a:latin typeface="Arial"/>
                <a:cs typeface="Arial"/>
              </a:rPr>
              <a:t>y de </a:t>
            </a:r>
            <a:r>
              <a:rPr dirty="0" sz="1100" spc="-5">
                <a:latin typeface="Arial"/>
                <a:cs typeface="Arial"/>
              </a:rPr>
              <a:t>potencia  reactiva, </a:t>
            </a:r>
            <a:r>
              <a:rPr dirty="0" sz="1100">
                <a:latin typeface="Arial"/>
                <a:cs typeface="Arial"/>
              </a:rPr>
              <a:t>y en </a:t>
            </a:r>
            <a:r>
              <a:rPr dirty="0" sz="1100" spc="-5">
                <a:latin typeface="Arial"/>
                <a:cs typeface="Arial"/>
              </a:rPr>
              <a:t>la </a:t>
            </a:r>
            <a:r>
              <a:rPr dirty="0" sz="1100">
                <a:latin typeface="Arial"/>
                <a:cs typeface="Arial"/>
              </a:rPr>
              <a:t>mejora de </a:t>
            </a:r>
            <a:r>
              <a:rPr dirty="0" sz="1100" spc="-5">
                <a:latin typeface="Arial"/>
                <a:cs typeface="Arial"/>
              </a:rPr>
              <a:t>la estabilidad del sistema eléctrico. </a:t>
            </a:r>
            <a:r>
              <a:rPr dirty="0" sz="1100">
                <a:latin typeface="Arial"/>
                <a:cs typeface="Arial"/>
              </a:rPr>
              <a:t>También pueden </a:t>
            </a:r>
            <a:r>
              <a:rPr dirty="0" sz="1100" spc="-5">
                <a:latin typeface="Arial"/>
                <a:cs typeface="Arial"/>
              </a:rPr>
              <a:t>repercutir  </a:t>
            </a:r>
            <a:r>
              <a:rPr dirty="0" sz="1100">
                <a:latin typeface="Arial"/>
                <a:cs typeface="Arial"/>
              </a:rPr>
              <a:t>sobre el </a:t>
            </a:r>
            <a:r>
              <a:rPr dirty="0" sz="1100" spc="-5">
                <a:latin typeface="Arial"/>
                <a:cs typeface="Arial"/>
              </a:rPr>
              <a:t>sistema diversas funciones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protección, </a:t>
            </a:r>
            <a:r>
              <a:rPr dirty="0" sz="1100">
                <a:latin typeface="Arial"/>
                <a:cs typeface="Arial"/>
              </a:rPr>
              <a:t>que aseguran que no se </a:t>
            </a:r>
            <a:r>
              <a:rPr dirty="0" sz="1100" spc="-5">
                <a:latin typeface="Arial"/>
                <a:cs typeface="Arial"/>
              </a:rPr>
              <a:t>sobrepasen los  límites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funcionamiento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</a:t>
            </a:r>
            <a:r>
              <a:rPr dirty="0" sz="1100" spc="-1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máquina.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>
              <a:latin typeface="Arial"/>
              <a:cs typeface="Arial"/>
            </a:endParaRPr>
          </a:p>
          <a:p>
            <a:pPr algn="just" marL="12700" marR="5080">
              <a:lnSpc>
                <a:spcPct val="136400"/>
              </a:lnSpc>
            </a:pPr>
            <a:r>
              <a:rPr dirty="0" sz="1100">
                <a:latin typeface="Arial"/>
                <a:cs typeface="Arial"/>
              </a:rPr>
              <a:t>La figura </a:t>
            </a:r>
            <a:r>
              <a:rPr dirty="0" sz="1100" spc="-5">
                <a:solidFill>
                  <a:srgbClr val="427596"/>
                </a:solidFill>
                <a:latin typeface="Arial"/>
                <a:cs typeface="Arial"/>
                <a:hlinkClick r:id="rId2"/>
              </a:rPr>
              <a:t>11 </a:t>
            </a:r>
            <a:r>
              <a:rPr dirty="0" sz="1100" spc="-5">
                <a:latin typeface="Arial"/>
                <a:cs typeface="Arial"/>
              </a:rPr>
              <a:t>muestra los principales elementos del </a:t>
            </a:r>
            <a:r>
              <a:rPr dirty="0" sz="1100">
                <a:latin typeface="Arial"/>
                <a:cs typeface="Arial"/>
              </a:rPr>
              <a:t>sistema de </a:t>
            </a:r>
            <a:r>
              <a:rPr dirty="0" sz="1100" spc="-5">
                <a:latin typeface="Arial"/>
                <a:cs typeface="Arial"/>
              </a:rPr>
              <a:t>excitación </a:t>
            </a:r>
            <a:r>
              <a:rPr dirty="0" sz="1100">
                <a:latin typeface="Arial"/>
                <a:cs typeface="Arial"/>
              </a:rPr>
              <a:t>de un generador  </a:t>
            </a:r>
            <a:r>
              <a:rPr dirty="0" sz="1100" spc="-5">
                <a:latin typeface="Arial"/>
                <a:cs typeface="Arial"/>
              </a:rPr>
              <a:t>síncrono. </a:t>
            </a:r>
            <a:r>
              <a:rPr dirty="0" sz="1100">
                <a:latin typeface="Arial"/>
                <a:cs typeface="Arial"/>
              </a:rPr>
              <a:t>Los </a:t>
            </a:r>
            <a:r>
              <a:rPr dirty="0" sz="1100" spc="-5">
                <a:latin typeface="Arial"/>
                <a:cs typeface="Arial"/>
              </a:rPr>
              <a:t>siguientes apartados, </a:t>
            </a:r>
            <a:r>
              <a:rPr dirty="0" sz="1100">
                <a:latin typeface="Arial"/>
                <a:cs typeface="Arial"/>
              </a:rPr>
              <a:t>que </a:t>
            </a:r>
            <a:r>
              <a:rPr dirty="0" sz="1100" spc="-5">
                <a:latin typeface="Arial"/>
                <a:cs typeface="Arial"/>
              </a:rPr>
              <a:t>describen </a:t>
            </a:r>
            <a:r>
              <a:rPr dirty="0" sz="1100">
                <a:latin typeface="Arial"/>
                <a:cs typeface="Arial"/>
              </a:rPr>
              <a:t>brevemente cada </a:t>
            </a:r>
            <a:r>
              <a:rPr dirty="0" sz="1100" spc="-5">
                <a:latin typeface="Arial"/>
                <a:cs typeface="Arial"/>
              </a:rPr>
              <a:t>bloque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 figura, </a:t>
            </a:r>
            <a:r>
              <a:rPr dirty="0" sz="1100">
                <a:latin typeface="Arial"/>
                <a:cs typeface="Arial"/>
              </a:rPr>
              <a:t>se  basan en </a:t>
            </a:r>
            <a:r>
              <a:rPr dirty="0" sz="1100" spc="-5">
                <a:latin typeface="Arial"/>
                <a:cs typeface="Arial"/>
              </a:rPr>
              <a:t>la explicación del libro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2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Kundur.</a:t>
            </a:r>
            <a:endParaRPr sz="11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66012" y="9140189"/>
            <a:ext cx="43084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Figura </a:t>
            </a:r>
            <a:r>
              <a:rPr dirty="0" sz="1200" b="1">
                <a:latin typeface="Times New Roman"/>
                <a:cs typeface="Times New Roman"/>
              </a:rPr>
              <a:t>11: </a:t>
            </a:r>
            <a:r>
              <a:rPr dirty="0" sz="1200" spc="-5">
                <a:latin typeface="Times New Roman"/>
                <a:cs typeface="Times New Roman"/>
              </a:rPr>
              <a:t>Sistema </a:t>
            </a:r>
            <a:r>
              <a:rPr dirty="0" sz="1200">
                <a:latin typeface="Times New Roman"/>
                <a:cs typeface="Times New Roman"/>
              </a:rPr>
              <a:t>de control de excitación de un </a:t>
            </a:r>
            <a:r>
              <a:rPr dirty="0" sz="1200" spc="-5">
                <a:latin typeface="Times New Roman"/>
                <a:cs typeface="Times New Roman"/>
              </a:rPr>
              <a:t>generador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síncrono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00011" y="2946598"/>
            <a:ext cx="4698617" cy="24651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11936" y="5573267"/>
            <a:ext cx="5568696" cy="30769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93002" y="427735"/>
            <a:ext cx="16891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rlito"/>
                <a:cs typeface="Carlito"/>
              </a:rPr>
              <a:t>20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958087"/>
            <a:ext cx="5758815" cy="78930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" b="1">
                <a:latin typeface="Arial"/>
                <a:cs typeface="Arial"/>
              </a:rPr>
              <a:t>Excitatriz.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050">
              <a:latin typeface="Arial"/>
              <a:cs typeface="Arial"/>
            </a:endParaRPr>
          </a:p>
          <a:p>
            <a:pPr algn="just" marL="12700" marR="8255">
              <a:lnSpc>
                <a:spcPct val="136400"/>
              </a:lnSpc>
            </a:pPr>
            <a:r>
              <a:rPr dirty="0" sz="1100">
                <a:latin typeface="Arial"/>
                <a:cs typeface="Arial"/>
              </a:rPr>
              <a:t>Proporciona </a:t>
            </a:r>
            <a:r>
              <a:rPr dirty="0" sz="1100" spc="-5">
                <a:latin typeface="Arial"/>
                <a:cs typeface="Arial"/>
              </a:rPr>
              <a:t>corriente continua </a:t>
            </a:r>
            <a:r>
              <a:rPr dirty="0" sz="1100">
                <a:latin typeface="Arial"/>
                <a:cs typeface="Arial"/>
              </a:rPr>
              <a:t>al </a:t>
            </a:r>
            <a:r>
              <a:rPr dirty="0" sz="1100" spc="-5">
                <a:latin typeface="Arial"/>
                <a:cs typeface="Arial"/>
              </a:rPr>
              <a:t>devanado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campo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 máquina síncrona, </a:t>
            </a:r>
            <a:r>
              <a:rPr dirty="0" sz="1100">
                <a:latin typeface="Arial"/>
                <a:cs typeface="Arial"/>
              </a:rPr>
              <a:t>y </a:t>
            </a:r>
            <a:r>
              <a:rPr dirty="0" sz="1100" spc="-5">
                <a:latin typeface="Arial"/>
                <a:cs typeface="Arial"/>
              </a:rPr>
              <a:t>constituye  la </a:t>
            </a:r>
            <a:r>
              <a:rPr dirty="0" sz="1100">
                <a:latin typeface="Arial"/>
                <a:cs typeface="Arial"/>
              </a:rPr>
              <a:t>etapa de </a:t>
            </a:r>
            <a:r>
              <a:rPr dirty="0" sz="1100" spc="-5">
                <a:latin typeface="Arial"/>
                <a:cs typeface="Arial"/>
              </a:rPr>
              <a:t>potencia </a:t>
            </a:r>
            <a:r>
              <a:rPr dirty="0" sz="1100">
                <a:latin typeface="Arial"/>
                <a:cs typeface="Arial"/>
              </a:rPr>
              <a:t>del sistema de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control.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50">
              <a:latin typeface="Arial"/>
              <a:cs typeface="Arial"/>
            </a:endParaRPr>
          </a:p>
          <a:p>
            <a:pPr marL="52069">
              <a:lnSpc>
                <a:spcPct val="100000"/>
              </a:lnSpc>
            </a:pPr>
            <a:r>
              <a:rPr dirty="0" sz="1100" spc="-5" b="1">
                <a:latin typeface="Arial"/>
                <a:cs typeface="Arial"/>
              </a:rPr>
              <a:t>Regulador</a:t>
            </a:r>
            <a:r>
              <a:rPr dirty="0" sz="1100" b="1">
                <a:latin typeface="Arial"/>
                <a:cs typeface="Arial"/>
              </a:rPr>
              <a:t> </a:t>
            </a:r>
            <a:r>
              <a:rPr dirty="0" sz="1100" spc="-15" b="1">
                <a:latin typeface="Arial"/>
                <a:cs typeface="Arial"/>
              </a:rPr>
              <a:t>AC.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50">
              <a:latin typeface="Arial"/>
              <a:cs typeface="Arial"/>
            </a:endParaRPr>
          </a:p>
          <a:p>
            <a:pPr algn="just" marL="12700" marR="5715">
              <a:lnSpc>
                <a:spcPct val="136400"/>
              </a:lnSpc>
              <a:spcBef>
                <a:spcPts val="5"/>
              </a:spcBef>
            </a:pPr>
            <a:r>
              <a:rPr dirty="0" sz="1100">
                <a:latin typeface="Arial"/>
                <a:cs typeface="Arial"/>
              </a:rPr>
              <a:t>Procesa </a:t>
            </a:r>
            <a:r>
              <a:rPr dirty="0" sz="1100" spc="-5">
                <a:latin typeface="Arial"/>
                <a:cs typeface="Arial"/>
              </a:rPr>
              <a:t>las entradas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los </a:t>
            </a:r>
            <a:r>
              <a:rPr dirty="0" sz="1100">
                <a:latin typeface="Arial"/>
                <a:cs typeface="Arial"/>
              </a:rPr>
              <a:t>sensores y </a:t>
            </a:r>
            <a:r>
              <a:rPr dirty="0" sz="1100" spc="-5">
                <a:latin typeface="Arial"/>
                <a:cs typeface="Arial"/>
              </a:rPr>
              <a:t>proporciona </a:t>
            </a:r>
            <a:r>
              <a:rPr dirty="0" sz="1100">
                <a:latin typeface="Arial"/>
                <a:cs typeface="Arial"/>
              </a:rPr>
              <a:t>una señal de </a:t>
            </a:r>
            <a:r>
              <a:rPr dirty="0" sz="1100" spc="-5">
                <a:latin typeface="Arial"/>
                <a:cs typeface="Arial"/>
              </a:rPr>
              <a:t>control </a:t>
            </a:r>
            <a:r>
              <a:rPr dirty="0" sz="1100">
                <a:latin typeface="Arial"/>
                <a:cs typeface="Arial"/>
              </a:rPr>
              <a:t>adecuada para </a:t>
            </a:r>
            <a:r>
              <a:rPr dirty="0" sz="1100" spc="-5">
                <a:latin typeface="Arial"/>
                <a:cs typeface="Arial"/>
              </a:rPr>
              <a:t>la  excitatriz. El procesamiento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las </a:t>
            </a:r>
            <a:r>
              <a:rPr dirty="0" sz="1100">
                <a:latin typeface="Arial"/>
                <a:cs typeface="Arial"/>
              </a:rPr>
              <a:t>señales </a:t>
            </a:r>
            <a:r>
              <a:rPr dirty="0" sz="1100" spc="-5">
                <a:latin typeface="Arial"/>
                <a:cs typeface="Arial"/>
              </a:rPr>
              <a:t>emplea técnicas clásicas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regulación </a:t>
            </a:r>
            <a:r>
              <a:rPr dirty="0" sz="1100">
                <a:latin typeface="Arial"/>
                <a:cs typeface="Arial"/>
              </a:rPr>
              <a:t>y  </a:t>
            </a:r>
            <a:r>
              <a:rPr dirty="0" sz="1100" spc="-5">
                <a:latin typeface="Arial"/>
                <a:cs typeface="Arial"/>
              </a:rPr>
              <a:t>estabilización.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100" spc="-5" b="1">
                <a:latin typeface="Arial"/>
                <a:cs typeface="Arial"/>
              </a:rPr>
              <a:t>Regulador</a:t>
            </a:r>
            <a:r>
              <a:rPr dirty="0" sz="1100" b="1">
                <a:latin typeface="Arial"/>
                <a:cs typeface="Arial"/>
              </a:rPr>
              <a:t> </a:t>
            </a:r>
            <a:r>
              <a:rPr dirty="0" sz="1100" spc="-5" b="1">
                <a:latin typeface="Arial"/>
                <a:cs typeface="Arial"/>
              </a:rPr>
              <a:t>DC.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050">
              <a:latin typeface="Arial"/>
              <a:cs typeface="Arial"/>
            </a:endParaRPr>
          </a:p>
          <a:p>
            <a:pPr algn="just" marL="12700" marR="5080">
              <a:lnSpc>
                <a:spcPct val="136400"/>
              </a:lnSpc>
            </a:pPr>
            <a:r>
              <a:rPr dirty="0" sz="1100">
                <a:latin typeface="Arial"/>
                <a:cs typeface="Arial"/>
              </a:rPr>
              <a:t>Ajusta </a:t>
            </a:r>
            <a:r>
              <a:rPr dirty="0" sz="1100" spc="-5">
                <a:latin typeface="Arial"/>
                <a:cs typeface="Arial"/>
              </a:rPr>
              <a:t>la tensión del devanado </a:t>
            </a:r>
            <a:r>
              <a:rPr dirty="0" sz="1100">
                <a:latin typeface="Arial"/>
                <a:cs typeface="Arial"/>
              </a:rPr>
              <a:t>de campo a un </a:t>
            </a:r>
            <a:r>
              <a:rPr dirty="0" sz="1100" spc="-5">
                <a:latin typeface="Arial"/>
                <a:cs typeface="Arial"/>
              </a:rPr>
              <a:t>determinado valor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referencia, </a:t>
            </a:r>
            <a:r>
              <a:rPr dirty="0" sz="1100">
                <a:latin typeface="Arial"/>
                <a:cs typeface="Arial"/>
              </a:rPr>
              <a:t>y </a:t>
            </a:r>
            <a:r>
              <a:rPr dirty="0" sz="1100" spc="-5">
                <a:latin typeface="Arial"/>
                <a:cs typeface="Arial"/>
              </a:rPr>
              <a:t>permite </a:t>
            </a:r>
            <a:r>
              <a:rPr dirty="0" sz="1100">
                <a:latin typeface="Arial"/>
                <a:cs typeface="Arial"/>
              </a:rPr>
              <a:t>el  control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manual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la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excitación.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Se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usa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para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controlar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la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excitación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en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situaciones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especiales  como </a:t>
            </a:r>
            <a:r>
              <a:rPr dirty="0" sz="1100" spc="-5">
                <a:latin typeface="Arial"/>
                <a:cs typeface="Arial"/>
              </a:rPr>
              <a:t>ensayos, fallos </a:t>
            </a:r>
            <a:r>
              <a:rPr dirty="0" sz="1100">
                <a:latin typeface="Arial"/>
                <a:cs typeface="Arial"/>
              </a:rPr>
              <a:t>del </a:t>
            </a:r>
            <a:r>
              <a:rPr dirty="0" sz="1100" spc="-5">
                <a:latin typeface="Arial"/>
                <a:cs typeface="Arial"/>
              </a:rPr>
              <a:t>control automático,</a:t>
            </a:r>
            <a:r>
              <a:rPr dirty="0" sz="1100" spc="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etc.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50">
              <a:latin typeface="Arial"/>
              <a:cs typeface="Arial"/>
            </a:endParaRPr>
          </a:p>
          <a:p>
            <a:pPr marL="52069">
              <a:lnSpc>
                <a:spcPct val="100000"/>
              </a:lnSpc>
            </a:pPr>
            <a:r>
              <a:rPr dirty="0" sz="1100" spc="-5" b="1">
                <a:latin typeface="Arial"/>
                <a:cs typeface="Arial"/>
              </a:rPr>
              <a:t>Sensor </a:t>
            </a:r>
            <a:r>
              <a:rPr dirty="0" sz="1100" b="1">
                <a:latin typeface="Arial"/>
                <a:cs typeface="Arial"/>
              </a:rPr>
              <a:t>de </a:t>
            </a:r>
            <a:r>
              <a:rPr dirty="0" sz="1100" spc="-5" b="1">
                <a:latin typeface="Arial"/>
                <a:cs typeface="Arial"/>
              </a:rPr>
              <a:t>tensión del devanado </a:t>
            </a:r>
            <a:r>
              <a:rPr dirty="0" sz="1100" b="1">
                <a:latin typeface="Arial"/>
                <a:cs typeface="Arial"/>
              </a:rPr>
              <a:t>de</a:t>
            </a:r>
            <a:r>
              <a:rPr dirty="0" sz="1100" spc="5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campo.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100">
                <a:latin typeface="Arial"/>
                <a:cs typeface="Arial"/>
              </a:rPr>
              <a:t>Este </a:t>
            </a:r>
            <a:r>
              <a:rPr dirty="0" sz="1100" spc="-5">
                <a:latin typeface="Arial"/>
                <a:cs typeface="Arial"/>
              </a:rPr>
              <a:t>sensor permite cerrar </a:t>
            </a:r>
            <a:r>
              <a:rPr dirty="0" sz="1100">
                <a:latin typeface="Arial"/>
                <a:cs typeface="Arial"/>
              </a:rPr>
              <a:t>el </a:t>
            </a:r>
            <a:r>
              <a:rPr dirty="0" sz="1100" spc="-5">
                <a:latin typeface="Arial"/>
                <a:cs typeface="Arial"/>
              </a:rPr>
              <a:t>bucle del control manual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tensión del devanado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114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campo.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50">
              <a:latin typeface="Arial"/>
              <a:cs typeface="Arial"/>
            </a:endParaRPr>
          </a:p>
          <a:p>
            <a:pPr marL="52069">
              <a:lnSpc>
                <a:spcPct val="100000"/>
              </a:lnSpc>
            </a:pPr>
            <a:r>
              <a:rPr dirty="0" sz="1100" spc="-5" b="1">
                <a:latin typeface="Arial"/>
                <a:cs typeface="Arial"/>
              </a:rPr>
              <a:t>Limitador por excitación</a:t>
            </a:r>
            <a:r>
              <a:rPr dirty="0" sz="1100" spc="15" b="1">
                <a:latin typeface="Arial"/>
                <a:cs typeface="Arial"/>
              </a:rPr>
              <a:t> </a:t>
            </a:r>
            <a:r>
              <a:rPr dirty="0" sz="1100" spc="-5" b="1">
                <a:latin typeface="Arial"/>
                <a:cs typeface="Arial"/>
              </a:rPr>
              <a:t>máxima.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050">
              <a:latin typeface="Arial"/>
              <a:cs typeface="Arial"/>
            </a:endParaRPr>
          </a:p>
          <a:p>
            <a:pPr algn="just" marL="12700" marR="5080">
              <a:lnSpc>
                <a:spcPct val="136400"/>
              </a:lnSpc>
            </a:pPr>
            <a:r>
              <a:rPr dirty="0" sz="1100">
                <a:latin typeface="Arial"/>
                <a:cs typeface="Arial"/>
              </a:rPr>
              <a:t>Esta </a:t>
            </a:r>
            <a:r>
              <a:rPr dirty="0" sz="1100" spc="-5">
                <a:latin typeface="Arial"/>
                <a:cs typeface="Arial"/>
              </a:rPr>
              <a:t>protección evita </a:t>
            </a:r>
            <a:r>
              <a:rPr dirty="0" sz="1100">
                <a:latin typeface="Arial"/>
                <a:cs typeface="Arial"/>
              </a:rPr>
              <a:t>el </a:t>
            </a:r>
            <a:r>
              <a:rPr dirty="0" sz="1100" spc="-5">
                <a:latin typeface="Arial"/>
                <a:cs typeface="Arial"/>
              </a:rPr>
              <a:t>sobrecalentamiento del devanado </a:t>
            </a:r>
            <a:r>
              <a:rPr dirty="0" sz="1100">
                <a:latin typeface="Arial"/>
                <a:cs typeface="Arial"/>
              </a:rPr>
              <a:t>de campo </a:t>
            </a:r>
            <a:r>
              <a:rPr dirty="0" sz="1100" spc="-5">
                <a:latin typeface="Arial"/>
                <a:cs typeface="Arial"/>
              </a:rPr>
              <a:t>debido </a:t>
            </a:r>
            <a:r>
              <a:rPr dirty="0" sz="1100">
                <a:latin typeface="Arial"/>
                <a:cs typeface="Arial"/>
              </a:rPr>
              <a:t>por  </a:t>
            </a:r>
            <a:r>
              <a:rPr dirty="0" sz="1100" spc="-5">
                <a:latin typeface="Arial"/>
                <a:cs typeface="Arial"/>
              </a:rPr>
              <a:t>sobrecorriente. Típicamente, </a:t>
            </a:r>
            <a:r>
              <a:rPr dirty="0" sz="1100">
                <a:latin typeface="Arial"/>
                <a:cs typeface="Arial"/>
              </a:rPr>
              <a:t>esta </a:t>
            </a:r>
            <a:r>
              <a:rPr dirty="0" sz="1100" spc="-5">
                <a:latin typeface="Arial"/>
                <a:cs typeface="Arial"/>
              </a:rPr>
              <a:t>protección registra la corriente </a:t>
            </a:r>
            <a:r>
              <a:rPr dirty="0" sz="1100">
                <a:latin typeface="Arial"/>
                <a:cs typeface="Arial"/>
              </a:rPr>
              <a:t>por el </a:t>
            </a:r>
            <a:r>
              <a:rPr dirty="0" sz="1100" spc="-5">
                <a:latin typeface="Arial"/>
                <a:cs typeface="Arial"/>
              </a:rPr>
              <a:t>devanado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12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campo.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50">
              <a:latin typeface="Arial"/>
              <a:cs typeface="Arial"/>
            </a:endParaRPr>
          </a:p>
          <a:p>
            <a:pPr marL="52069">
              <a:lnSpc>
                <a:spcPct val="100000"/>
              </a:lnSpc>
            </a:pPr>
            <a:r>
              <a:rPr dirty="0" sz="1100" spc="-5" b="1">
                <a:latin typeface="Arial"/>
                <a:cs typeface="Arial"/>
              </a:rPr>
              <a:t>Limitador por excitación</a:t>
            </a:r>
            <a:r>
              <a:rPr dirty="0" sz="1100" spc="15" b="1">
                <a:latin typeface="Arial"/>
                <a:cs typeface="Arial"/>
              </a:rPr>
              <a:t> </a:t>
            </a:r>
            <a:r>
              <a:rPr dirty="0" sz="1100" spc="-5" b="1">
                <a:latin typeface="Arial"/>
                <a:cs typeface="Arial"/>
              </a:rPr>
              <a:t>mínima.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50">
              <a:latin typeface="Arial"/>
              <a:cs typeface="Arial"/>
            </a:endParaRPr>
          </a:p>
          <a:p>
            <a:pPr algn="just" marL="12700" marR="7620">
              <a:lnSpc>
                <a:spcPct val="136400"/>
              </a:lnSpc>
              <a:spcBef>
                <a:spcPts val="5"/>
              </a:spcBef>
            </a:pPr>
            <a:r>
              <a:rPr dirty="0" sz="1100">
                <a:latin typeface="Arial"/>
                <a:cs typeface="Arial"/>
              </a:rPr>
              <a:t>Este </a:t>
            </a:r>
            <a:r>
              <a:rPr dirty="0" sz="1100" spc="-5">
                <a:latin typeface="Arial"/>
                <a:cs typeface="Arial"/>
              </a:rPr>
              <a:t>limitador evita </a:t>
            </a:r>
            <a:r>
              <a:rPr dirty="0" sz="1100">
                <a:latin typeface="Arial"/>
                <a:cs typeface="Arial"/>
              </a:rPr>
              <a:t>que </a:t>
            </a:r>
            <a:r>
              <a:rPr dirty="0" sz="1100" spc="-5">
                <a:latin typeface="Arial"/>
                <a:cs typeface="Arial"/>
              </a:rPr>
              <a:t>la excitación descienda </a:t>
            </a:r>
            <a:r>
              <a:rPr dirty="0" sz="1100">
                <a:latin typeface="Arial"/>
                <a:cs typeface="Arial"/>
              </a:rPr>
              <a:t>por </a:t>
            </a:r>
            <a:r>
              <a:rPr dirty="0" sz="1100" spc="-5">
                <a:latin typeface="Arial"/>
                <a:cs typeface="Arial"/>
              </a:rPr>
              <a:t>debajo </a:t>
            </a:r>
            <a:r>
              <a:rPr dirty="0" sz="1100">
                <a:latin typeface="Arial"/>
                <a:cs typeface="Arial"/>
              </a:rPr>
              <a:t>de un </a:t>
            </a:r>
            <a:r>
              <a:rPr dirty="0" sz="1100" spc="-5">
                <a:latin typeface="Arial"/>
                <a:cs typeface="Arial"/>
              </a:rPr>
              <a:t>nivel </a:t>
            </a:r>
            <a:r>
              <a:rPr dirty="0" sz="1100">
                <a:latin typeface="Arial"/>
                <a:cs typeface="Arial"/>
              </a:rPr>
              <a:t>que </a:t>
            </a:r>
            <a:r>
              <a:rPr dirty="0" sz="1100" spc="-5">
                <a:latin typeface="Arial"/>
                <a:cs typeface="Arial"/>
              </a:rPr>
              <a:t>perjudique la  estabilidad del generador, </a:t>
            </a:r>
            <a:r>
              <a:rPr dirty="0" sz="1100">
                <a:latin typeface="Arial"/>
                <a:cs typeface="Arial"/>
              </a:rPr>
              <a:t>o que </a:t>
            </a:r>
            <a:r>
              <a:rPr dirty="0" sz="1100" spc="-5">
                <a:latin typeface="Arial"/>
                <a:cs typeface="Arial"/>
              </a:rPr>
              <a:t>provoque </a:t>
            </a:r>
            <a:r>
              <a:rPr dirty="0" sz="1100">
                <a:latin typeface="Arial"/>
                <a:cs typeface="Arial"/>
              </a:rPr>
              <a:t>el </a:t>
            </a:r>
            <a:r>
              <a:rPr dirty="0" sz="1100" spc="-5">
                <a:latin typeface="Arial"/>
                <a:cs typeface="Arial"/>
              </a:rPr>
              <a:t>calentamiento del borde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 estructura del  devanado inducido. </a:t>
            </a:r>
            <a:r>
              <a:rPr dirty="0" sz="1100">
                <a:latin typeface="Arial"/>
                <a:cs typeface="Arial"/>
              </a:rPr>
              <a:t>La entrada se </a:t>
            </a:r>
            <a:r>
              <a:rPr dirty="0" sz="1100" spc="-5">
                <a:latin typeface="Arial"/>
                <a:cs typeface="Arial"/>
              </a:rPr>
              <a:t>toma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 tensión </a:t>
            </a:r>
            <a:r>
              <a:rPr dirty="0" sz="1100">
                <a:latin typeface="Arial"/>
                <a:cs typeface="Arial"/>
              </a:rPr>
              <a:t>y corriente en </a:t>
            </a:r>
            <a:r>
              <a:rPr dirty="0" sz="1100" spc="-10">
                <a:latin typeface="Arial"/>
                <a:cs typeface="Arial"/>
              </a:rPr>
              <a:t>los </a:t>
            </a:r>
            <a:r>
              <a:rPr dirty="0" sz="1100" spc="-5">
                <a:latin typeface="Arial"/>
                <a:cs typeface="Arial"/>
              </a:rPr>
              <a:t>terminales del  generador.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50">
              <a:latin typeface="Arial"/>
              <a:cs typeface="Arial"/>
            </a:endParaRPr>
          </a:p>
          <a:p>
            <a:pPr marL="52069">
              <a:lnSpc>
                <a:spcPct val="100000"/>
              </a:lnSpc>
            </a:pPr>
            <a:r>
              <a:rPr dirty="0" sz="1100" spc="-5" b="1">
                <a:latin typeface="Arial"/>
                <a:cs typeface="Arial"/>
              </a:rPr>
              <a:t>Limitador </a:t>
            </a:r>
            <a:r>
              <a:rPr dirty="0" sz="1100" b="1">
                <a:latin typeface="Arial"/>
                <a:cs typeface="Arial"/>
              </a:rPr>
              <a:t>y protección</a:t>
            </a:r>
            <a:r>
              <a:rPr dirty="0" sz="1100" spc="-30" b="1">
                <a:latin typeface="Arial"/>
                <a:cs typeface="Arial"/>
              </a:rPr>
              <a:t> </a:t>
            </a:r>
            <a:r>
              <a:rPr dirty="0" sz="1100" spc="-5" b="1">
                <a:latin typeface="Arial"/>
                <a:cs typeface="Arial"/>
              </a:rPr>
              <a:t>V/Hz.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50">
              <a:latin typeface="Arial"/>
              <a:cs typeface="Arial"/>
            </a:endParaRPr>
          </a:p>
          <a:p>
            <a:pPr algn="just" marL="12700" marR="5715">
              <a:lnSpc>
                <a:spcPct val="136400"/>
              </a:lnSpc>
              <a:spcBef>
                <a:spcPts val="5"/>
              </a:spcBef>
            </a:pPr>
            <a:r>
              <a:rPr dirty="0" sz="1100" spc="-5">
                <a:latin typeface="Arial"/>
                <a:cs typeface="Arial"/>
              </a:rPr>
              <a:t>El objetivo </a:t>
            </a:r>
            <a:r>
              <a:rPr dirty="0" sz="1100">
                <a:latin typeface="Arial"/>
                <a:cs typeface="Arial"/>
              </a:rPr>
              <a:t>de esta </a:t>
            </a:r>
            <a:r>
              <a:rPr dirty="0" sz="1100" spc="-5">
                <a:latin typeface="Arial"/>
                <a:cs typeface="Arial"/>
              </a:rPr>
              <a:t>protección </a:t>
            </a:r>
            <a:r>
              <a:rPr dirty="0" sz="1100">
                <a:latin typeface="Arial"/>
                <a:cs typeface="Arial"/>
              </a:rPr>
              <a:t>es proteger a </a:t>
            </a:r>
            <a:r>
              <a:rPr dirty="0" sz="1100" spc="-5">
                <a:latin typeface="Arial"/>
                <a:cs typeface="Arial"/>
              </a:rPr>
              <a:t>la instalación </a:t>
            </a:r>
            <a:r>
              <a:rPr dirty="0" sz="1100">
                <a:latin typeface="Arial"/>
                <a:cs typeface="Arial"/>
              </a:rPr>
              <a:t>contra un flujo </a:t>
            </a:r>
            <a:r>
              <a:rPr dirty="0" sz="1100" spc="-5">
                <a:latin typeface="Arial"/>
                <a:cs typeface="Arial"/>
              </a:rPr>
              <a:t>magnético elevado,  </a:t>
            </a:r>
            <a:r>
              <a:rPr dirty="0" sz="1100">
                <a:latin typeface="Arial"/>
                <a:cs typeface="Arial"/>
              </a:rPr>
              <a:t>que </a:t>
            </a:r>
            <a:r>
              <a:rPr dirty="0" sz="1100" spc="-5">
                <a:latin typeface="Arial"/>
                <a:cs typeface="Arial"/>
              </a:rPr>
              <a:t>podría provocar </a:t>
            </a:r>
            <a:r>
              <a:rPr dirty="0" sz="1100">
                <a:latin typeface="Arial"/>
                <a:cs typeface="Arial"/>
              </a:rPr>
              <a:t>el calentamiento </a:t>
            </a:r>
            <a:r>
              <a:rPr dirty="0" sz="1100" spc="-5">
                <a:latin typeface="Arial"/>
                <a:cs typeface="Arial"/>
              </a:rPr>
              <a:t>del circuito magnético del generador </a:t>
            </a:r>
            <a:r>
              <a:rPr dirty="0" sz="1100">
                <a:latin typeface="Arial"/>
                <a:cs typeface="Arial"/>
              </a:rPr>
              <a:t>o </a:t>
            </a:r>
            <a:r>
              <a:rPr dirty="0" sz="1100" spc="-5">
                <a:latin typeface="Arial"/>
                <a:cs typeface="Arial"/>
              </a:rPr>
              <a:t>del  transformador. </a:t>
            </a:r>
            <a:r>
              <a:rPr dirty="0" sz="1100">
                <a:latin typeface="Arial"/>
                <a:cs typeface="Arial"/>
              </a:rPr>
              <a:t>La </a:t>
            </a:r>
            <a:r>
              <a:rPr dirty="0" sz="1100" spc="-5">
                <a:latin typeface="Arial"/>
                <a:cs typeface="Arial"/>
              </a:rPr>
              <a:t>relación </a:t>
            </a:r>
            <a:r>
              <a:rPr dirty="0" sz="1100">
                <a:latin typeface="Arial"/>
                <a:cs typeface="Arial"/>
              </a:rPr>
              <a:t>entre </a:t>
            </a:r>
            <a:r>
              <a:rPr dirty="0" sz="1100" spc="-5">
                <a:latin typeface="Arial"/>
                <a:cs typeface="Arial"/>
              </a:rPr>
              <a:t>tensión </a:t>
            </a:r>
            <a:r>
              <a:rPr dirty="0" sz="1100">
                <a:latin typeface="Arial"/>
                <a:cs typeface="Arial"/>
              </a:rPr>
              <a:t>y </a:t>
            </a:r>
            <a:r>
              <a:rPr dirty="0" sz="1100" spc="-5">
                <a:latin typeface="Arial"/>
                <a:cs typeface="Arial"/>
              </a:rPr>
              <a:t>frecuencia, designada como </a:t>
            </a:r>
            <a:r>
              <a:rPr dirty="0" sz="1100" spc="-10">
                <a:latin typeface="Arial"/>
                <a:cs typeface="Arial"/>
              </a:rPr>
              <a:t>V/Hz, </a:t>
            </a:r>
            <a:r>
              <a:rPr dirty="0" sz="1100">
                <a:latin typeface="Arial"/>
                <a:cs typeface="Arial"/>
              </a:rPr>
              <a:t>es </a:t>
            </a:r>
            <a:r>
              <a:rPr dirty="0" sz="1100" spc="-5">
                <a:latin typeface="Arial"/>
                <a:cs typeface="Arial"/>
              </a:rPr>
              <a:t>proporcional  </a:t>
            </a:r>
            <a:r>
              <a:rPr dirty="0" sz="1100">
                <a:latin typeface="Arial"/>
                <a:cs typeface="Arial"/>
              </a:rPr>
              <a:t>al flujo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magnético.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93002" y="427735"/>
            <a:ext cx="16891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rlito"/>
                <a:cs typeface="Carlito"/>
              </a:rPr>
              <a:t>21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958087"/>
            <a:ext cx="5760720" cy="83502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" b="1">
                <a:latin typeface="Arial"/>
                <a:cs typeface="Arial"/>
              </a:rPr>
              <a:t>Cortocircuito del devanado </a:t>
            </a:r>
            <a:r>
              <a:rPr dirty="0" sz="1100" b="1">
                <a:latin typeface="Arial"/>
                <a:cs typeface="Arial"/>
              </a:rPr>
              <a:t>de </a:t>
            </a:r>
            <a:r>
              <a:rPr dirty="0" sz="1100" spc="-5" b="1">
                <a:latin typeface="Arial"/>
                <a:cs typeface="Arial"/>
              </a:rPr>
              <a:t>campo</a:t>
            </a:r>
            <a:r>
              <a:rPr dirty="0" sz="1100" spc="5" b="1">
                <a:latin typeface="Arial"/>
                <a:cs typeface="Arial"/>
              </a:rPr>
              <a:t> </a:t>
            </a:r>
            <a:r>
              <a:rPr dirty="0" sz="1100" spc="-5" b="1">
                <a:latin typeface="Arial"/>
                <a:cs typeface="Arial"/>
              </a:rPr>
              <a:t>(crowbar).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050">
              <a:latin typeface="Arial"/>
              <a:cs typeface="Arial"/>
            </a:endParaRPr>
          </a:p>
          <a:p>
            <a:pPr algn="just" marL="12700" marR="5080">
              <a:lnSpc>
                <a:spcPct val="136400"/>
              </a:lnSpc>
            </a:pPr>
            <a:r>
              <a:rPr dirty="0" sz="1100">
                <a:latin typeface="Arial"/>
                <a:cs typeface="Arial"/>
              </a:rPr>
              <a:t>Esta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protección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se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instala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en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algunos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generadores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para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evitar,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bien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una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corriente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negativa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en  el </a:t>
            </a:r>
            <a:r>
              <a:rPr dirty="0" sz="1100" spc="-5">
                <a:latin typeface="Arial"/>
                <a:cs typeface="Arial"/>
              </a:rPr>
              <a:t>devanado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campo, bien </a:t>
            </a:r>
            <a:r>
              <a:rPr dirty="0" sz="1100">
                <a:latin typeface="Arial"/>
                <a:cs typeface="Arial"/>
              </a:rPr>
              <a:t>una </a:t>
            </a:r>
            <a:r>
              <a:rPr dirty="0" sz="1100" spc="-5">
                <a:latin typeface="Arial"/>
                <a:cs typeface="Arial"/>
              </a:rPr>
              <a:t>tensión excesiva </a:t>
            </a:r>
            <a:r>
              <a:rPr dirty="0" sz="1100">
                <a:latin typeface="Arial"/>
                <a:cs typeface="Arial"/>
              </a:rPr>
              <a:t>en el mismo, en </a:t>
            </a:r>
            <a:r>
              <a:rPr dirty="0" sz="1100" spc="-5">
                <a:latin typeface="Arial"/>
                <a:cs typeface="Arial"/>
              </a:rPr>
              <a:t>algunas circunstancias  especiales. El incidente típico </a:t>
            </a:r>
            <a:r>
              <a:rPr dirty="0" sz="1100" spc="5">
                <a:latin typeface="Arial"/>
                <a:cs typeface="Arial"/>
              </a:rPr>
              <a:t>que </a:t>
            </a:r>
            <a:r>
              <a:rPr dirty="0" sz="1100">
                <a:latin typeface="Arial"/>
                <a:cs typeface="Arial"/>
              </a:rPr>
              <a:t>puede </a:t>
            </a:r>
            <a:r>
              <a:rPr dirty="0" sz="1100" spc="-5">
                <a:latin typeface="Arial"/>
                <a:cs typeface="Arial"/>
              </a:rPr>
              <a:t>producir este tipo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problemas </a:t>
            </a:r>
            <a:r>
              <a:rPr dirty="0" sz="1100">
                <a:latin typeface="Arial"/>
                <a:cs typeface="Arial"/>
              </a:rPr>
              <a:t>es un </a:t>
            </a:r>
            <a:r>
              <a:rPr dirty="0" sz="1100" spc="-5">
                <a:latin typeface="Arial"/>
                <a:cs typeface="Arial"/>
              </a:rPr>
              <a:t>cortocircuito  </a:t>
            </a:r>
            <a:r>
              <a:rPr dirty="0" sz="1100">
                <a:latin typeface="Arial"/>
                <a:cs typeface="Arial"/>
              </a:rPr>
              <a:t>en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la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red.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En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caso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existir,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esta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protección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proporciona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un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paso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alternativo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para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la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corriente,  </a:t>
            </a:r>
            <a:r>
              <a:rPr dirty="0" sz="1100">
                <a:latin typeface="Arial"/>
                <a:cs typeface="Arial"/>
              </a:rPr>
              <a:t>actuando </a:t>
            </a:r>
            <a:r>
              <a:rPr dirty="0" sz="1100" spc="-5">
                <a:latin typeface="Arial"/>
                <a:cs typeface="Arial"/>
              </a:rPr>
              <a:t>como </a:t>
            </a:r>
            <a:r>
              <a:rPr dirty="0" sz="1100">
                <a:latin typeface="Arial"/>
                <a:cs typeface="Arial"/>
              </a:rPr>
              <a:t>un </a:t>
            </a:r>
            <a:r>
              <a:rPr dirty="0" sz="1100" spc="-5">
                <a:latin typeface="Arial"/>
                <a:cs typeface="Arial"/>
              </a:rPr>
              <a:t>cortocircuito del devanado </a:t>
            </a:r>
            <a:r>
              <a:rPr dirty="0" sz="1100">
                <a:latin typeface="Arial"/>
                <a:cs typeface="Arial"/>
              </a:rPr>
              <a:t>de campo. Este camino </a:t>
            </a:r>
            <a:r>
              <a:rPr dirty="0" sz="1100" spc="-5">
                <a:latin typeface="Arial"/>
                <a:cs typeface="Arial"/>
              </a:rPr>
              <a:t>puede abrirse </a:t>
            </a:r>
            <a:r>
              <a:rPr dirty="0" sz="1100">
                <a:latin typeface="Arial"/>
                <a:cs typeface="Arial"/>
              </a:rPr>
              <a:t>a </a:t>
            </a:r>
            <a:r>
              <a:rPr dirty="0" sz="1100" spc="-5">
                <a:latin typeface="Arial"/>
                <a:cs typeface="Arial"/>
              </a:rPr>
              <a:t>través  </a:t>
            </a:r>
            <a:r>
              <a:rPr dirty="0" sz="1100">
                <a:latin typeface="Arial"/>
                <a:cs typeface="Arial"/>
              </a:rPr>
              <a:t>de un </a:t>
            </a:r>
            <a:r>
              <a:rPr dirty="0" sz="1100" spc="-5">
                <a:latin typeface="Arial"/>
                <a:cs typeface="Arial"/>
              </a:rPr>
              <a:t>tiristor que permita </a:t>
            </a:r>
            <a:r>
              <a:rPr dirty="0" sz="1100">
                <a:latin typeface="Arial"/>
                <a:cs typeface="Arial"/>
              </a:rPr>
              <a:t>el paso de </a:t>
            </a:r>
            <a:r>
              <a:rPr dirty="0" sz="1100" spc="-5">
                <a:latin typeface="Arial"/>
                <a:cs typeface="Arial"/>
              </a:rPr>
              <a:t>corriente </a:t>
            </a:r>
            <a:r>
              <a:rPr dirty="0" sz="1100">
                <a:latin typeface="Arial"/>
                <a:cs typeface="Arial"/>
              </a:rPr>
              <a:t>a </a:t>
            </a:r>
            <a:r>
              <a:rPr dirty="0" sz="1100" spc="-5">
                <a:latin typeface="Arial"/>
                <a:cs typeface="Arial"/>
              </a:rPr>
              <a:t>través </a:t>
            </a:r>
            <a:r>
              <a:rPr dirty="0" sz="1100">
                <a:latin typeface="Arial"/>
                <a:cs typeface="Arial"/>
              </a:rPr>
              <a:t>de una </a:t>
            </a:r>
            <a:r>
              <a:rPr dirty="0" sz="1100" spc="-5">
                <a:latin typeface="Arial"/>
                <a:cs typeface="Arial"/>
              </a:rPr>
              <a:t>resistencia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descarga, </a:t>
            </a:r>
            <a:r>
              <a:rPr dirty="0" sz="1100">
                <a:latin typeface="Arial"/>
                <a:cs typeface="Arial"/>
              </a:rPr>
              <a:t>o  también a </a:t>
            </a:r>
            <a:r>
              <a:rPr dirty="0" sz="1100" spc="-5">
                <a:latin typeface="Arial"/>
                <a:cs typeface="Arial"/>
              </a:rPr>
              <a:t>través </a:t>
            </a:r>
            <a:r>
              <a:rPr dirty="0" sz="1100">
                <a:latin typeface="Arial"/>
                <a:cs typeface="Arial"/>
              </a:rPr>
              <a:t>de una </a:t>
            </a:r>
            <a:r>
              <a:rPr dirty="0" sz="1100" spc="-5">
                <a:latin typeface="Arial"/>
                <a:cs typeface="Arial"/>
              </a:rPr>
              <a:t>resistencia </a:t>
            </a:r>
            <a:r>
              <a:rPr dirty="0" sz="1100">
                <a:latin typeface="Arial"/>
                <a:cs typeface="Arial"/>
              </a:rPr>
              <a:t>no </a:t>
            </a:r>
            <a:r>
              <a:rPr dirty="0" sz="1100" spc="-5">
                <a:latin typeface="Arial"/>
                <a:cs typeface="Arial"/>
              </a:rPr>
              <a:t>lineal </a:t>
            </a:r>
            <a:r>
              <a:rPr dirty="0" sz="1100">
                <a:latin typeface="Arial"/>
                <a:cs typeface="Arial"/>
              </a:rPr>
              <a:t>o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varistor.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100" spc="-5" b="1">
                <a:latin typeface="Arial"/>
                <a:cs typeface="Arial"/>
              </a:rPr>
              <a:t>Sensor </a:t>
            </a:r>
            <a:r>
              <a:rPr dirty="0" sz="1100" b="1">
                <a:latin typeface="Arial"/>
                <a:cs typeface="Arial"/>
              </a:rPr>
              <a:t>de tensión y compensador de</a:t>
            </a:r>
            <a:r>
              <a:rPr dirty="0" sz="1100" spc="-45" b="1">
                <a:latin typeface="Arial"/>
                <a:cs typeface="Arial"/>
              </a:rPr>
              <a:t> </a:t>
            </a:r>
            <a:r>
              <a:rPr dirty="0" sz="1100" spc="-5" b="1">
                <a:latin typeface="Arial"/>
                <a:cs typeface="Arial"/>
              </a:rPr>
              <a:t>carga.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050">
              <a:latin typeface="Arial"/>
              <a:cs typeface="Arial"/>
            </a:endParaRPr>
          </a:p>
          <a:p>
            <a:pPr algn="just" marL="12700" marR="6350">
              <a:lnSpc>
                <a:spcPct val="136400"/>
              </a:lnSpc>
            </a:pPr>
            <a:r>
              <a:rPr dirty="0" sz="1100" spc="-5">
                <a:latin typeface="Arial"/>
                <a:cs typeface="Arial"/>
              </a:rPr>
              <a:t>Mide la tensión </a:t>
            </a:r>
            <a:r>
              <a:rPr dirty="0" sz="1100">
                <a:latin typeface="Arial"/>
                <a:cs typeface="Arial"/>
              </a:rPr>
              <a:t>en </a:t>
            </a:r>
            <a:r>
              <a:rPr dirty="0" sz="1100" spc="-5">
                <a:latin typeface="Arial"/>
                <a:cs typeface="Arial"/>
              </a:rPr>
              <a:t>los terminales del generador, la rectifica, la filtra, </a:t>
            </a:r>
            <a:r>
              <a:rPr dirty="0" sz="1100">
                <a:latin typeface="Arial"/>
                <a:cs typeface="Arial"/>
              </a:rPr>
              <a:t>y una </a:t>
            </a:r>
            <a:r>
              <a:rPr dirty="0" sz="1100" spc="-5">
                <a:latin typeface="Arial"/>
                <a:cs typeface="Arial"/>
              </a:rPr>
              <a:t>vez convertida </a:t>
            </a:r>
            <a:r>
              <a:rPr dirty="0" sz="1100">
                <a:latin typeface="Arial"/>
                <a:cs typeface="Arial"/>
              </a:rPr>
              <a:t>en  una señal de </a:t>
            </a:r>
            <a:r>
              <a:rPr dirty="0" sz="1100" spc="-5">
                <a:latin typeface="Arial"/>
                <a:cs typeface="Arial"/>
              </a:rPr>
              <a:t>corriente continua la compara con </a:t>
            </a:r>
            <a:r>
              <a:rPr dirty="0" sz="1100">
                <a:latin typeface="Arial"/>
                <a:cs typeface="Arial"/>
              </a:rPr>
              <a:t>una </a:t>
            </a:r>
            <a:r>
              <a:rPr dirty="0" sz="1100" spc="-5">
                <a:latin typeface="Arial"/>
                <a:cs typeface="Arial"/>
              </a:rPr>
              <a:t>referencia </a:t>
            </a:r>
            <a:r>
              <a:rPr dirty="0" sz="1100">
                <a:latin typeface="Arial"/>
                <a:cs typeface="Arial"/>
              </a:rPr>
              <a:t>que representa </a:t>
            </a:r>
            <a:r>
              <a:rPr dirty="0" sz="1100" spc="-5">
                <a:latin typeface="Arial"/>
                <a:cs typeface="Arial"/>
              </a:rPr>
              <a:t>la tensión  </a:t>
            </a:r>
            <a:r>
              <a:rPr dirty="0" sz="1100">
                <a:latin typeface="Arial"/>
                <a:cs typeface="Arial"/>
              </a:rPr>
              <a:t>deseada. </a:t>
            </a:r>
            <a:r>
              <a:rPr dirty="0" sz="1100" spc="-5">
                <a:latin typeface="Arial"/>
                <a:cs typeface="Arial"/>
              </a:rPr>
              <a:t>Además </a:t>
            </a:r>
            <a:r>
              <a:rPr dirty="0" sz="1100">
                <a:latin typeface="Arial"/>
                <a:cs typeface="Arial"/>
              </a:rPr>
              <a:t>puede </a:t>
            </a:r>
            <a:r>
              <a:rPr dirty="0" sz="1100" spc="-5">
                <a:latin typeface="Arial"/>
                <a:cs typeface="Arial"/>
              </a:rPr>
              <a:t>compensar la caída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tensión </a:t>
            </a:r>
            <a:r>
              <a:rPr dirty="0" sz="1100">
                <a:latin typeface="Arial"/>
                <a:cs typeface="Arial"/>
              </a:rPr>
              <a:t>en el </a:t>
            </a:r>
            <a:r>
              <a:rPr dirty="0" sz="1100" spc="-5">
                <a:latin typeface="Arial"/>
                <a:cs typeface="Arial"/>
              </a:rPr>
              <a:t>circuito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salida, </a:t>
            </a:r>
            <a:r>
              <a:rPr dirty="0" sz="1100">
                <a:latin typeface="Arial"/>
                <a:cs typeface="Arial"/>
              </a:rPr>
              <a:t>con el fin de  controlar </a:t>
            </a:r>
            <a:r>
              <a:rPr dirty="0" sz="1100" spc="-5">
                <a:latin typeface="Arial"/>
                <a:cs typeface="Arial"/>
              </a:rPr>
              <a:t>la tensión </a:t>
            </a:r>
            <a:r>
              <a:rPr dirty="0" sz="1100">
                <a:latin typeface="Arial"/>
                <a:cs typeface="Arial"/>
              </a:rPr>
              <a:t>en </a:t>
            </a:r>
            <a:r>
              <a:rPr dirty="0" sz="1100" spc="-10">
                <a:latin typeface="Arial"/>
                <a:cs typeface="Arial"/>
              </a:rPr>
              <a:t>un </a:t>
            </a:r>
            <a:r>
              <a:rPr dirty="0" sz="1100">
                <a:latin typeface="Arial"/>
                <a:cs typeface="Arial"/>
              </a:rPr>
              <a:t>punto </a:t>
            </a:r>
            <a:r>
              <a:rPr dirty="0" sz="1100" spc="-5">
                <a:latin typeface="Arial"/>
                <a:cs typeface="Arial"/>
              </a:rPr>
              <a:t>distinto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las bornes del generador. En </a:t>
            </a:r>
            <a:r>
              <a:rPr dirty="0" sz="1100">
                <a:latin typeface="Arial"/>
                <a:cs typeface="Arial"/>
              </a:rPr>
              <a:t>caso de </a:t>
            </a:r>
            <a:r>
              <a:rPr dirty="0" sz="1100" spc="-5">
                <a:latin typeface="Arial"/>
                <a:cs typeface="Arial"/>
              </a:rPr>
              <a:t>existir, </a:t>
            </a:r>
            <a:r>
              <a:rPr dirty="0" sz="1100" spc="-10">
                <a:latin typeface="Arial"/>
                <a:cs typeface="Arial"/>
              </a:rPr>
              <a:t>el  </a:t>
            </a:r>
            <a:r>
              <a:rPr dirty="0" sz="1100">
                <a:latin typeface="Arial"/>
                <a:cs typeface="Arial"/>
              </a:rPr>
              <a:t>mecanismo </a:t>
            </a:r>
            <a:r>
              <a:rPr dirty="0" sz="1100" spc="-5">
                <a:latin typeface="Arial"/>
                <a:cs typeface="Arial"/>
              </a:rPr>
              <a:t>del compensador </a:t>
            </a:r>
            <a:r>
              <a:rPr dirty="0" sz="1100">
                <a:latin typeface="Arial"/>
                <a:cs typeface="Arial"/>
              </a:rPr>
              <a:t>de carga es </a:t>
            </a:r>
            <a:r>
              <a:rPr dirty="0" sz="1100" spc="-5">
                <a:latin typeface="Arial"/>
                <a:cs typeface="Arial"/>
              </a:rPr>
              <a:t>similar </a:t>
            </a:r>
            <a:r>
              <a:rPr dirty="0" sz="1100">
                <a:latin typeface="Arial"/>
                <a:cs typeface="Arial"/>
              </a:rPr>
              <a:t>al </a:t>
            </a:r>
            <a:r>
              <a:rPr dirty="0" sz="1100" spc="-5">
                <a:latin typeface="Arial"/>
                <a:cs typeface="Arial"/>
              </a:rPr>
              <a:t>del compensador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carga </a:t>
            </a:r>
            <a:r>
              <a:rPr dirty="0" sz="1100">
                <a:latin typeface="Arial"/>
                <a:cs typeface="Arial"/>
              </a:rPr>
              <a:t>de un  </a:t>
            </a:r>
            <a:r>
              <a:rPr dirty="0" sz="1100" spc="-5">
                <a:latin typeface="Arial"/>
                <a:cs typeface="Arial"/>
              </a:rPr>
              <a:t>autotransformador regulador.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>
              <a:latin typeface="Arial"/>
              <a:cs typeface="Arial"/>
            </a:endParaRPr>
          </a:p>
          <a:p>
            <a:pPr algn="just" marL="12700" marR="5080">
              <a:lnSpc>
                <a:spcPct val="136400"/>
              </a:lnSpc>
            </a:pPr>
            <a:r>
              <a:rPr dirty="0" sz="1100" spc="-5">
                <a:latin typeface="Arial"/>
                <a:cs typeface="Arial"/>
              </a:rPr>
              <a:t>En ocasiones </a:t>
            </a:r>
            <a:r>
              <a:rPr dirty="0" sz="1100">
                <a:latin typeface="Arial"/>
                <a:cs typeface="Arial"/>
              </a:rPr>
              <a:t>es </a:t>
            </a:r>
            <a:r>
              <a:rPr dirty="0" sz="1100" spc="-5">
                <a:latin typeface="Arial"/>
                <a:cs typeface="Arial"/>
              </a:rPr>
              <a:t>conveniente controlar la tensión </a:t>
            </a:r>
            <a:r>
              <a:rPr dirty="0" sz="1100">
                <a:latin typeface="Arial"/>
                <a:cs typeface="Arial"/>
              </a:rPr>
              <a:t>en un </a:t>
            </a:r>
            <a:r>
              <a:rPr dirty="0" sz="1100" spc="-5">
                <a:latin typeface="Arial"/>
                <a:cs typeface="Arial"/>
              </a:rPr>
              <a:t>punto ficticio situado dentro </a:t>
            </a:r>
            <a:r>
              <a:rPr dirty="0" sz="1100" spc="-10">
                <a:latin typeface="Arial"/>
                <a:cs typeface="Arial"/>
              </a:rPr>
              <a:t>del  </a:t>
            </a:r>
            <a:r>
              <a:rPr dirty="0" sz="1100" spc="-5">
                <a:latin typeface="Arial"/>
                <a:cs typeface="Arial"/>
              </a:rPr>
              <a:t>generador.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Esto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es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interesante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en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el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caso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dos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generadores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en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paralelo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que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comparten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un  mismo </a:t>
            </a:r>
            <a:r>
              <a:rPr dirty="0" sz="1100" spc="-5">
                <a:latin typeface="Arial"/>
                <a:cs typeface="Arial"/>
              </a:rPr>
              <a:t>transformador. Si los </a:t>
            </a:r>
            <a:r>
              <a:rPr dirty="0" sz="1100">
                <a:latin typeface="Arial"/>
                <a:cs typeface="Arial"/>
              </a:rPr>
              <a:t>dos generadores </a:t>
            </a:r>
            <a:r>
              <a:rPr dirty="0" sz="1100" spc="-5">
                <a:latin typeface="Arial"/>
                <a:cs typeface="Arial"/>
              </a:rPr>
              <a:t>controlasen la tensión </a:t>
            </a:r>
            <a:r>
              <a:rPr dirty="0" sz="1100">
                <a:latin typeface="Arial"/>
                <a:cs typeface="Arial"/>
              </a:rPr>
              <a:t>en su </a:t>
            </a:r>
            <a:r>
              <a:rPr dirty="0" sz="1100" spc="-5">
                <a:latin typeface="Arial"/>
                <a:cs typeface="Arial"/>
              </a:rPr>
              <a:t>nodo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conexión  </a:t>
            </a:r>
            <a:r>
              <a:rPr dirty="0" sz="1100">
                <a:latin typeface="Arial"/>
                <a:cs typeface="Arial"/>
              </a:rPr>
              <a:t>un </a:t>
            </a:r>
            <a:r>
              <a:rPr dirty="0" sz="1100" spc="-5">
                <a:latin typeface="Arial"/>
                <a:cs typeface="Arial"/>
              </a:rPr>
              <a:t>generador aportaría toda la potencia reactiva </a:t>
            </a:r>
            <a:r>
              <a:rPr dirty="0" sz="1100">
                <a:latin typeface="Arial"/>
                <a:cs typeface="Arial"/>
              </a:rPr>
              <a:t>mientras el </a:t>
            </a:r>
            <a:r>
              <a:rPr dirty="0" sz="1100" spc="-5">
                <a:latin typeface="Arial"/>
                <a:cs typeface="Arial"/>
              </a:rPr>
              <a:t>otro absorbería </a:t>
            </a:r>
            <a:r>
              <a:rPr dirty="0" sz="1100">
                <a:latin typeface="Arial"/>
                <a:cs typeface="Arial"/>
              </a:rPr>
              <a:t>el </a:t>
            </a:r>
            <a:r>
              <a:rPr dirty="0" sz="1100" spc="-5">
                <a:latin typeface="Arial"/>
                <a:cs typeface="Arial"/>
              </a:rPr>
              <a:t>máximo </a:t>
            </a:r>
            <a:r>
              <a:rPr dirty="0" sz="1100" spc="-10">
                <a:latin typeface="Arial"/>
                <a:cs typeface="Arial"/>
              </a:rPr>
              <a:t>de  </a:t>
            </a:r>
            <a:r>
              <a:rPr dirty="0" sz="1100" spc="-5">
                <a:latin typeface="Arial"/>
                <a:cs typeface="Arial"/>
              </a:rPr>
              <a:t>reactiva, </a:t>
            </a:r>
            <a:r>
              <a:rPr dirty="0" sz="1100">
                <a:latin typeface="Arial"/>
                <a:cs typeface="Arial"/>
              </a:rPr>
              <a:t>dando </a:t>
            </a:r>
            <a:r>
              <a:rPr dirty="0" sz="1100" spc="-5">
                <a:latin typeface="Arial"/>
                <a:cs typeface="Arial"/>
              </a:rPr>
              <a:t>como resultado </a:t>
            </a:r>
            <a:r>
              <a:rPr dirty="0" sz="1100">
                <a:latin typeface="Arial"/>
                <a:cs typeface="Arial"/>
              </a:rPr>
              <a:t>un </a:t>
            </a:r>
            <a:r>
              <a:rPr dirty="0" sz="1100" spc="-5">
                <a:latin typeface="Arial"/>
                <a:cs typeface="Arial"/>
              </a:rPr>
              <a:t>control inestable. El </a:t>
            </a:r>
            <a:r>
              <a:rPr dirty="0" sz="1100">
                <a:latin typeface="Arial"/>
                <a:cs typeface="Arial"/>
              </a:rPr>
              <a:t>control de </a:t>
            </a:r>
            <a:r>
              <a:rPr dirty="0" sz="1100" spc="-5">
                <a:latin typeface="Arial"/>
                <a:cs typeface="Arial"/>
              </a:rPr>
              <a:t>tensión </a:t>
            </a:r>
            <a:r>
              <a:rPr dirty="0" sz="1100">
                <a:latin typeface="Arial"/>
                <a:cs typeface="Arial"/>
              </a:rPr>
              <a:t>en un punto </a:t>
            </a:r>
            <a:r>
              <a:rPr dirty="0" sz="1100" spc="-5">
                <a:latin typeface="Arial"/>
                <a:cs typeface="Arial"/>
              </a:rPr>
              <a:t>ficticio  </a:t>
            </a:r>
            <a:r>
              <a:rPr dirty="0" sz="1100">
                <a:latin typeface="Arial"/>
                <a:cs typeface="Arial"/>
              </a:rPr>
              <a:t>en el </a:t>
            </a:r>
            <a:r>
              <a:rPr dirty="0" sz="1100" spc="-5">
                <a:latin typeface="Arial"/>
                <a:cs typeface="Arial"/>
              </a:rPr>
              <a:t>interior </a:t>
            </a:r>
            <a:r>
              <a:rPr dirty="0" sz="1100">
                <a:latin typeface="Arial"/>
                <a:cs typeface="Arial"/>
              </a:rPr>
              <a:t>de cada </a:t>
            </a:r>
            <a:r>
              <a:rPr dirty="0" sz="1100" spc="-5">
                <a:latin typeface="Arial"/>
                <a:cs typeface="Arial"/>
              </a:rPr>
              <a:t>generador permite repartir la </a:t>
            </a:r>
            <a:r>
              <a:rPr dirty="0" sz="1100">
                <a:latin typeface="Arial"/>
                <a:cs typeface="Arial"/>
              </a:rPr>
              <a:t>carga de </a:t>
            </a:r>
            <a:r>
              <a:rPr dirty="0" sz="1100" spc="-5">
                <a:latin typeface="Arial"/>
                <a:cs typeface="Arial"/>
              </a:rPr>
              <a:t>potencia reactiva </a:t>
            </a:r>
            <a:r>
              <a:rPr dirty="0" sz="1100">
                <a:latin typeface="Arial"/>
                <a:cs typeface="Arial"/>
              </a:rPr>
              <a:t>entre</a:t>
            </a:r>
            <a:r>
              <a:rPr dirty="0" sz="1100" spc="3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ambos.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>
              <a:latin typeface="Arial"/>
              <a:cs typeface="Arial"/>
            </a:endParaRPr>
          </a:p>
          <a:p>
            <a:pPr algn="just" marL="12700" marR="5715">
              <a:lnSpc>
                <a:spcPct val="136400"/>
              </a:lnSpc>
            </a:pPr>
            <a:r>
              <a:rPr dirty="0" sz="1100" spc="-5">
                <a:latin typeface="Arial"/>
                <a:cs typeface="Arial"/>
              </a:rPr>
              <a:t>En otras ocasiones, </a:t>
            </a:r>
            <a:r>
              <a:rPr dirty="0" sz="1100">
                <a:latin typeface="Arial"/>
                <a:cs typeface="Arial"/>
              </a:rPr>
              <a:t>es </a:t>
            </a:r>
            <a:r>
              <a:rPr dirty="0" sz="1100" spc="-5">
                <a:latin typeface="Arial"/>
                <a:cs typeface="Arial"/>
              </a:rPr>
              <a:t>conveniente controlar la tensión </a:t>
            </a:r>
            <a:r>
              <a:rPr dirty="0" sz="1100">
                <a:latin typeface="Arial"/>
                <a:cs typeface="Arial"/>
              </a:rPr>
              <a:t>en un </a:t>
            </a:r>
            <a:r>
              <a:rPr dirty="0" sz="1100" spc="-5">
                <a:latin typeface="Arial"/>
                <a:cs typeface="Arial"/>
              </a:rPr>
              <a:t>punto </a:t>
            </a:r>
            <a:r>
              <a:rPr dirty="0" sz="1100">
                <a:latin typeface="Arial"/>
                <a:cs typeface="Arial"/>
              </a:rPr>
              <a:t>ficticio </a:t>
            </a:r>
            <a:r>
              <a:rPr dirty="0" sz="1100" spc="-5">
                <a:latin typeface="Arial"/>
                <a:cs typeface="Arial"/>
              </a:rPr>
              <a:t>situado aguas  </a:t>
            </a:r>
            <a:r>
              <a:rPr dirty="0" sz="1100">
                <a:latin typeface="Arial"/>
                <a:cs typeface="Arial"/>
              </a:rPr>
              <a:t>abajo respecto a </a:t>
            </a:r>
            <a:r>
              <a:rPr dirty="0" sz="1100" spc="-5">
                <a:latin typeface="Arial"/>
                <a:cs typeface="Arial"/>
              </a:rPr>
              <a:t>las bornes del generador. Puede </a:t>
            </a:r>
            <a:r>
              <a:rPr dirty="0" sz="1100">
                <a:latin typeface="Arial"/>
                <a:cs typeface="Arial"/>
              </a:rPr>
              <a:t>ser </a:t>
            </a:r>
            <a:r>
              <a:rPr dirty="0" sz="1100" spc="-5">
                <a:latin typeface="Arial"/>
                <a:cs typeface="Arial"/>
              </a:rPr>
              <a:t>interesante, </a:t>
            </a:r>
            <a:r>
              <a:rPr dirty="0" sz="1100">
                <a:latin typeface="Arial"/>
                <a:cs typeface="Arial"/>
              </a:rPr>
              <a:t>por </a:t>
            </a:r>
            <a:r>
              <a:rPr dirty="0" sz="1100" spc="-5">
                <a:latin typeface="Arial"/>
                <a:cs typeface="Arial"/>
              </a:rPr>
              <a:t>ejemplo, </a:t>
            </a:r>
            <a:r>
              <a:rPr dirty="0" sz="1100">
                <a:latin typeface="Arial"/>
                <a:cs typeface="Arial"/>
              </a:rPr>
              <a:t>cuando dos  generadores </a:t>
            </a:r>
            <a:r>
              <a:rPr dirty="0" sz="1100" spc="-5">
                <a:latin typeface="Arial"/>
                <a:cs typeface="Arial"/>
              </a:rPr>
              <a:t>operan </a:t>
            </a:r>
            <a:r>
              <a:rPr dirty="0" sz="1100">
                <a:latin typeface="Arial"/>
                <a:cs typeface="Arial"/>
              </a:rPr>
              <a:t>en </a:t>
            </a:r>
            <a:r>
              <a:rPr dirty="0" sz="1100" spc="-5">
                <a:latin typeface="Arial"/>
                <a:cs typeface="Arial"/>
              </a:rPr>
              <a:t>paralelo, </a:t>
            </a:r>
            <a:r>
              <a:rPr dirty="0" sz="1100">
                <a:latin typeface="Arial"/>
                <a:cs typeface="Arial"/>
              </a:rPr>
              <a:t>cada uno con su propio </a:t>
            </a:r>
            <a:r>
              <a:rPr dirty="0" sz="1100" spc="-5">
                <a:latin typeface="Arial"/>
                <a:cs typeface="Arial"/>
              </a:rPr>
              <a:t>transformador elevador. De </a:t>
            </a:r>
            <a:r>
              <a:rPr dirty="0" sz="1100">
                <a:latin typeface="Arial"/>
                <a:cs typeface="Arial"/>
              </a:rPr>
              <a:t>esta  forma, </a:t>
            </a:r>
            <a:r>
              <a:rPr dirty="0" sz="1100" spc="-10">
                <a:latin typeface="Arial"/>
                <a:cs typeface="Arial"/>
              </a:rPr>
              <a:t>es </a:t>
            </a:r>
            <a:r>
              <a:rPr dirty="0" sz="1100" spc="-5">
                <a:latin typeface="Arial"/>
                <a:cs typeface="Arial"/>
              </a:rPr>
              <a:t>posible controlar la </a:t>
            </a:r>
            <a:r>
              <a:rPr dirty="0" sz="1100">
                <a:latin typeface="Arial"/>
                <a:cs typeface="Arial"/>
              </a:rPr>
              <a:t>tensión en un punto cercano al </a:t>
            </a:r>
            <a:r>
              <a:rPr dirty="0" sz="1100" spc="-5">
                <a:latin typeface="Arial"/>
                <a:cs typeface="Arial"/>
              </a:rPr>
              <a:t>punto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conexión </a:t>
            </a:r>
            <a:r>
              <a:rPr dirty="0" sz="1100">
                <a:latin typeface="Arial"/>
                <a:cs typeface="Arial"/>
              </a:rPr>
              <a:t>común en </a:t>
            </a:r>
            <a:r>
              <a:rPr dirty="0" sz="1100" spc="-5">
                <a:latin typeface="Arial"/>
                <a:cs typeface="Arial"/>
              </a:rPr>
              <a:t>la  </a:t>
            </a:r>
            <a:r>
              <a:rPr dirty="0" sz="1100">
                <a:latin typeface="Arial"/>
                <a:cs typeface="Arial"/>
              </a:rPr>
              <a:t>red de </a:t>
            </a:r>
            <a:r>
              <a:rPr dirty="0" sz="1100" spc="-5">
                <a:latin typeface="Arial"/>
                <a:cs typeface="Arial"/>
              </a:rPr>
              <a:t>transporte, </a:t>
            </a:r>
            <a:r>
              <a:rPr dirty="0" sz="1100">
                <a:latin typeface="Arial"/>
                <a:cs typeface="Arial"/>
              </a:rPr>
              <a:t>por </a:t>
            </a:r>
            <a:r>
              <a:rPr dirty="0" sz="1100" spc="-5">
                <a:latin typeface="Arial"/>
                <a:cs typeface="Arial"/>
              </a:rPr>
              <a:t>ejemplo compensando entre </a:t>
            </a:r>
            <a:r>
              <a:rPr dirty="0" sz="1100">
                <a:latin typeface="Arial"/>
                <a:cs typeface="Arial"/>
              </a:rPr>
              <a:t>un </a:t>
            </a:r>
            <a:r>
              <a:rPr dirty="0" sz="1100" spc="-5">
                <a:latin typeface="Arial"/>
                <a:cs typeface="Arial"/>
              </a:rPr>
              <a:t>50% </a:t>
            </a:r>
            <a:r>
              <a:rPr dirty="0" sz="1100">
                <a:latin typeface="Arial"/>
                <a:cs typeface="Arial"/>
              </a:rPr>
              <a:t>y un 80% de </a:t>
            </a:r>
            <a:r>
              <a:rPr dirty="0" sz="1100" spc="-5">
                <a:latin typeface="Arial"/>
                <a:cs typeface="Arial"/>
              </a:rPr>
              <a:t>la impedancia </a:t>
            </a:r>
            <a:r>
              <a:rPr dirty="0" sz="1100" spc="-10">
                <a:latin typeface="Arial"/>
                <a:cs typeface="Arial"/>
              </a:rPr>
              <a:t>del  </a:t>
            </a:r>
            <a:r>
              <a:rPr dirty="0" sz="1100" spc="-5">
                <a:latin typeface="Arial"/>
                <a:cs typeface="Arial"/>
              </a:rPr>
              <a:t>transformador. No </a:t>
            </a:r>
            <a:r>
              <a:rPr dirty="0" sz="1100">
                <a:latin typeface="Arial"/>
                <a:cs typeface="Arial"/>
              </a:rPr>
              <a:t>se </a:t>
            </a:r>
            <a:r>
              <a:rPr dirty="0" sz="1100" spc="-5">
                <a:latin typeface="Arial"/>
                <a:cs typeface="Arial"/>
              </a:rPr>
              <a:t>debe compensar </a:t>
            </a:r>
            <a:r>
              <a:rPr dirty="0" sz="1100">
                <a:latin typeface="Arial"/>
                <a:cs typeface="Arial"/>
              </a:rPr>
              <a:t>el 100% de </a:t>
            </a:r>
            <a:r>
              <a:rPr dirty="0" sz="1100" spc="-5">
                <a:latin typeface="Arial"/>
                <a:cs typeface="Arial"/>
              </a:rPr>
              <a:t>la impedancia, puesto </a:t>
            </a:r>
            <a:r>
              <a:rPr dirty="0" sz="1100">
                <a:latin typeface="Arial"/>
                <a:cs typeface="Arial"/>
              </a:rPr>
              <a:t>que en tal caso el  control de </a:t>
            </a:r>
            <a:r>
              <a:rPr dirty="0" sz="1100" spc="-5">
                <a:latin typeface="Arial"/>
                <a:cs typeface="Arial"/>
              </a:rPr>
              <a:t>tensión </a:t>
            </a:r>
            <a:r>
              <a:rPr dirty="0" sz="1100">
                <a:latin typeface="Arial"/>
                <a:cs typeface="Arial"/>
              </a:rPr>
              <a:t>se </a:t>
            </a:r>
            <a:r>
              <a:rPr dirty="0" sz="1100" spc="-5">
                <a:latin typeface="Arial"/>
                <a:cs typeface="Arial"/>
              </a:rPr>
              <a:t>volvería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inestable.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50">
              <a:latin typeface="Arial"/>
              <a:cs typeface="Arial"/>
            </a:endParaRPr>
          </a:p>
          <a:p>
            <a:pPr marL="52069">
              <a:lnSpc>
                <a:spcPct val="100000"/>
              </a:lnSpc>
            </a:pPr>
            <a:r>
              <a:rPr dirty="0" sz="1100" spc="-5" b="1">
                <a:latin typeface="Arial"/>
                <a:cs typeface="Arial"/>
              </a:rPr>
              <a:t>Estabilizador </a:t>
            </a:r>
            <a:r>
              <a:rPr dirty="0" sz="1100" b="1">
                <a:latin typeface="Arial"/>
                <a:cs typeface="Arial"/>
              </a:rPr>
              <a:t>de </a:t>
            </a:r>
            <a:r>
              <a:rPr dirty="0" sz="1100" spc="-5" b="1">
                <a:latin typeface="Arial"/>
                <a:cs typeface="Arial"/>
              </a:rPr>
              <a:t>potencia </a:t>
            </a:r>
            <a:r>
              <a:rPr dirty="0" sz="1100" b="1">
                <a:latin typeface="Arial"/>
                <a:cs typeface="Arial"/>
              </a:rPr>
              <a:t>(Power </a:t>
            </a:r>
            <a:r>
              <a:rPr dirty="0" sz="1100" spc="-5" b="1">
                <a:latin typeface="Arial"/>
                <a:cs typeface="Arial"/>
              </a:rPr>
              <a:t>System Stabilizer</a:t>
            </a:r>
            <a:r>
              <a:rPr dirty="0" sz="1100" spc="-10" b="1">
                <a:latin typeface="Arial"/>
                <a:cs typeface="Arial"/>
              </a:rPr>
              <a:t> </a:t>
            </a:r>
            <a:r>
              <a:rPr dirty="0" sz="1100" spc="-5" b="1">
                <a:latin typeface="Arial"/>
                <a:cs typeface="Arial"/>
              </a:rPr>
              <a:t>PSS).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50">
              <a:latin typeface="Arial"/>
              <a:cs typeface="Arial"/>
            </a:endParaRPr>
          </a:p>
          <a:p>
            <a:pPr algn="just" marL="12700" marR="8890">
              <a:lnSpc>
                <a:spcPct val="136400"/>
              </a:lnSpc>
              <a:spcBef>
                <a:spcPts val="5"/>
              </a:spcBef>
            </a:pPr>
            <a:r>
              <a:rPr dirty="0" sz="1100">
                <a:latin typeface="Arial"/>
                <a:cs typeface="Arial"/>
              </a:rPr>
              <a:t>Proporciona una señal </a:t>
            </a:r>
            <a:r>
              <a:rPr dirty="0" sz="1100" spc="-1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control adicional </a:t>
            </a:r>
            <a:r>
              <a:rPr dirty="0" sz="1100">
                <a:latin typeface="Arial"/>
                <a:cs typeface="Arial"/>
              </a:rPr>
              <a:t>que </a:t>
            </a:r>
            <a:r>
              <a:rPr dirty="0" sz="1100" spc="-5">
                <a:latin typeface="Arial"/>
                <a:cs typeface="Arial"/>
              </a:rPr>
              <a:t>amortigua las oscilaciones electromecánicas  </a:t>
            </a:r>
            <a:r>
              <a:rPr dirty="0" sz="1100">
                <a:latin typeface="Arial"/>
                <a:cs typeface="Arial"/>
              </a:rPr>
              <a:t>en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el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sistema</a:t>
            </a:r>
            <a:r>
              <a:rPr dirty="0" sz="1100" spc="-7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eléctrico.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Esta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señal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7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control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se</a:t>
            </a:r>
            <a:r>
              <a:rPr dirty="0" sz="1100" spc="-7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construye</a:t>
            </a:r>
            <a:r>
              <a:rPr dirty="0" sz="1100" spc="-7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típicamente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partir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7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la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desviación 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velocidad, la frecuencia </a:t>
            </a:r>
            <a:r>
              <a:rPr dirty="0" sz="1100">
                <a:latin typeface="Arial"/>
                <a:cs typeface="Arial"/>
              </a:rPr>
              <a:t>eléctrica </a:t>
            </a:r>
            <a:r>
              <a:rPr dirty="0" sz="1100" spc="-5">
                <a:latin typeface="Arial"/>
                <a:cs typeface="Arial"/>
              </a:rPr>
              <a:t>y/o la potencia</a:t>
            </a:r>
            <a:r>
              <a:rPr dirty="0" sz="1100" spc="1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activa.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93002" y="427735"/>
            <a:ext cx="16891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rlito"/>
                <a:cs typeface="Carlito"/>
              </a:rPr>
              <a:t>22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1281429"/>
            <a:ext cx="5776595" cy="653160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69265" indent="-228600">
              <a:lnSpc>
                <a:spcPct val="100000"/>
              </a:lnSpc>
              <a:spcBef>
                <a:spcPts val="9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600" spc="-5" b="1">
                <a:solidFill>
                  <a:srgbClr val="FF0000"/>
                </a:solidFill>
                <a:latin typeface="Arial"/>
                <a:cs typeface="Arial"/>
              </a:rPr>
              <a:t>Métodos de Compensación</a:t>
            </a:r>
            <a:r>
              <a:rPr dirty="0" sz="1600" spc="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FF0000"/>
                </a:solidFill>
                <a:latin typeface="Arial"/>
                <a:cs typeface="Arial"/>
              </a:rPr>
              <a:t>Pasiva</a:t>
            </a:r>
            <a:endParaRPr sz="1600">
              <a:latin typeface="Arial"/>
              <a:cs typeface="Arial"/>
            </a:endParaRPr>
          </a:p>
          <a:p>
            <a:pPr algn="just" marL="12700" marR="21590">
              <a:lnSpc>
                <a:spcPct val="136400"/>
              </a:lnSpc>
              <a:spcBef>
                <a:spcPts val="1220"/>
              </a:spcBef>
            </a:pPr>
            <a:r>
              <a:rPr dirty="0" sz="1100" spc="-5">
                <a:latin typeface="Arial"/>
                <a:cs typeface="Arial"/>
              </a:rPr>
              <a:t>En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este</a:t>
            </a:r>
            <a:r>
              <a:rPr dirty="0" sz="1100" spc="-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grupo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se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encuentra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la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compensación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paralelo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(shunt),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y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en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serie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través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reactores  </a:t>
            </a:r>
            <a:r>
              <a:rPr dirty="0" sz="1100">
                <a:latin typeface="Arial"/>
                <a:cs typeface="Arial"/>
              </a:rPr>
              <a:t>y condensadores. </a:t>
            </a:r>
            <a:r>
              <a:rPr dirty="0" sz="1100" spc="-5">
                <a:latin typeface="Arial"/>
                <a:cs typeface="Arial"/>
              </a:rPr>
              <a:t>Este tipo </a:t>
            </a:r>
            <a:r>
              <a:rPr dirty="0" sz="1100">
                <a:latin typeface="Arial"/>
                <a:cs typeface="Arial"/>
              </a:rPr>
              <a:t>de compensación </a:t>
            </a:r>
            <a:r>
              <a:rPr dirty="0" sz="1100" spc="-5">
                <a:latin typeface="Arial"/>
                <a:cs typeface="Arial"/>
              </a:rPr>
              <a:t>permite controlar la tensión </a:t>
            </a:r>
            <a:r>
              <a:rPr dirty="0" sz="1100">
                <a:latin typeface="Arial"/>
                <a:cs typeface="Arial"/>
              </a:rPr>
              <a:t>por medio de </a:t>
            </a:r>
            <a:r>
              <a:rPr dirty="0" sz="1100" spc="-5">
                <a:latin typeface="Arial"/>
                <a:cs typeface="Arial"/>
              </a:rPr>
              <a:t>la  </a:t>
            </a:r>
            <a:r>
              <a:rPr dirty="0" sz="1100">
                <a:latin typeface="Arial"/>
                <a:cs typeface="Arial"/>
              </a:rPr>
              <a:t>alteración de </a:t>
            </a:r>
            <a:r>
              <a:rPr dirty="0" sz="1100" spc="-5">
                <a:latin typeface="Arial"/>
                <a:cs typeface="Arial"/>
              </a:rPr>
              <a:t>la característica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impedancia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red.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000">
              <a:latin typeface="Arial"/>
              <a:cs typeface="Arial"/>
            </a:endParaRPr>
          </a:p>
          <a:p>
            <a:pPr algn="just" marL="12700" marR="5080">
              <a:lnSpc>
                <a:spcPct val="107100"/>
              </a:lnSpc>
              <a:spcBef>
                <a:spcPts val="5"/>
              </a:spcBef>
              <a:tabLst>
                <a:tab pos="5763260" algn="l"/>
              </a:tabLst>
            </a:pPr>
            <a:r>
              <a:rPr dirty="0" sz="1400" spc="-60" b="1">
                <a:solidFill>
                  <a:srgbClr val="006FC0"/>
                </a:solidFill>
                <a:latin typeface="Arial"/>
                <a:cs typeface="Arial"/>
              </a:rPr>
              <a:t>Reactancias </a:t>
            </a:r>
            <a:r>
              <a:rPr dirty="0" sz="1400" b="1">
                <a:solidFill>
                  <a:srgbClr val="006FC0"/>
                </a:solidFill>
                <a:latin typeface="Arial"/>
                <a:cs typeface="Arial"/>
              </a:rPr>
              <a:t>y </a:t>
            </a:r>
            <a:r>
              <a:rPr dirty="0" sz="1400" spc="-60" b="1">
                <a:solidFill>
                  <a:srgbClr val="006FC0"/>
                </a:solidFill>
                <a:latin typeface="Arial"/>
                <a:cs typeface="Arial"/>
              </a:rPr>
              <a:t>condensadores </a:t>
            </a:r>
            <a:r>
              <a:rPr dirty="0" sz="1400" spc="-35" b="1">
                <a:solidFill>
                  <a:srgbClr val="006FC0"/>
                </a:solidFill>
                <a:latin typeface="Arial"/>
                <a:cs typeface="Arial"/>
              </a:rPr>
              <a:t>en </a:t>
            </a:r>
            <a:r>
              <a:rPr dirty="0" sz="1400" spc="-55" b="1">
                <a:solidFill>
                  <a:srgbClr val="006FC0"/>
                </a:solidFill>
                <a:latin typeface="Arial"/>
                <a:cs typeface="Arial"/>
              </a:rPr>
              <a:t>paralelo</a:t>
            </a:r>
            <a:r>
              <a:rPr dirty="0" sz="1400" spc="-55">
                <a:solidFill>
                  <a:srgbClr val="006FC0"/>
                </a:solidFill>
                <a:latin typeface="Arial"/>
                <a:cs typeface="Arial"/>
              </a:rPr>
              <a:t>. </a:t>
            </a:r>
            <a:r>
              <a:rPr dirty="0" sz="1400" spc="-5" b="1">
                <a:solidFill>
                  <a:srgbClr val="006FC0"/>
                </a:solidFill>
                <a:latin typeface="Arial"/>
                <a:cs typeface="Arial"/>
              </a:rPr>
              <a:t>Compensación Shunt </a:t>
            </a:r>
            <a:r>
              <a:rPr dirty="0" sz="1400" b="1">
                <a:solidFill>
                  <a:srgbClr val="006FC0"/>
                </a:solidFill>
                <a:latin typeface="Arial"/>
                <a:cs typeface="Arial"/>
              </a:rPr>
              <a:t>o  </a:t>
            </a:r>
            <a:r>
              <a:rPr dirty="0" u="sng" sz="1400" b="1">
                <a:solidFill>
                  <a:srgbClr val="006FC0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Paralelo	</a:t>
            </a:r>
            <a:endParaRPr sz="1400">
              <a:latin typeface="Arial"/>
              <a:cs typeface="Arial"/>
            </a:endParaRPr>
          </a:p>
          <a:p>
            <a:pPr algn="just" marL="12700" marR="24765">
              <a:lnSpc>
                <a:spcPct val="136400"/>
              </a:lnSpc>
              <a:spcBef>
                <a:spcPts val="1295"/>
              </a:spcBef>
            </a:pPr>
            <a:r>
              <a:rPr dirty="0" sz="1100">
                <a:latin typeface="Arial"/>
                <a:cs typeface="Arial"/>
              </a:rPr>
              <a:t>Las </a:t>
            </a:r>
            <a:r>
              <a:rPr dirty="0" sz="1100" spc="-5">
                <a:latin typeface="Arial"/>
                <a:cs typeface="Arial"/>
              </a:rPr>
              <a:t>reactancias </a:t>
            </a:r>
            <a:r>
              <a:rPr dirty="0" sz="1100">
                <a:latin typeface="Arial"/>
                <a:cs typeface="Arial"/>
              </a:rPr>
              <a:t>y </a:t>
            </a:r>
            <a:r>
              <a:rPr dirty="0" sz="1100" spc="-5">
                <a:latin typeface="Arial"/>
                <a:cs typeface="Arial"/>
              </a:rPr>
              <a:t>condensadores </a:t>
            </a:r>
            <a:r>
              <a:rPr dirty="0" sz="1100">
                <a:latin typeface="Arial"/>
                <a:cs typeface="Arial"/>
              </a:rPr>
              <a:t>en </a:t>
            </a:r>
            <a:r>
              <a:rPr dirty="0" sz="1100" spc="-5">
                <a:latin typeface="Arial"/>
                <a:cs typeface="Arial"/>
              </a:rPr>
              <a:t>paralelo constituyen </a:t>
            </a:r>
            <a:r>
              <a:rPr dirty="0" sz="1100">
                <a:latin typeface="Arial"/>
                <a:cs typeface="Arial"/>
              </a:rPr>
              <a:t>un </a:t>
            </a:r>
            <a:r>
              <a:rPr dirty="0" sz="1100" spc="-5">
                <a:latin typeface="Arial"/>
                <a:cs typeface="Arial"/>
              </a:rPr>
              <a:t>medio sencillo </a:t>
            </a:r>
            <a:r>
              <a:rPr dirty="0" sz="1100">
                <a:latin typeface="Arial"/>
                <a:cs typeface="Arial"/>
              </a:rPr>
              <a:t>y </a:t>
            </a:r>
            <a:r>
              <a:rPr dirty="0" sz="1100" spc="-5">
                <a:latin typeface="Arial"/>
                <a:cs typeface="Arial"/>
              </a:rPr>
              <a:t>económico </a:t>
            </a:r>
            <a:r>
              <a:rPr dirty="0" sz="1100">
                <a:latin typeface="Arial"/>
                <a:cs typeface="Arial"/>
              </a:rPr>
              <a:t>de  </a:t>
            </a:r>
            <a:r>
              <a:rPr dirty="0" sz="1100" spc="-5">
                <a:latin typeface="Arial"/>
                <a:cs typeface="Arial"/>
              </a:rPr>
              <a:t>inyectar </a:t>
            </a:r>
            <a:r>
              <a:rPr dirty="0" sz="1100">
                <a:latin typeface="Arial"/>
                <a:cs typeface="Arial"/>
              </a:rPr>
              <a:t>o </a:t>
            </a:r>
            <a:r>
              <a:rPr dirty="0" sz="1100" spc="-5">
                <a:latin typeface="Arial"/>
                <a:cs typeface="Arial"/>
              </a:rPr>
              <a:t>consumir potencia reactiva </a:t>
            </a:r>
            <a:r>
              <a:rPr dirty="0" sz="1100">
                <a:latin typeface="Arial"/>
                <a:cs typeface="Arial"/>
              </a:rPr>
              <a:t>en el </a:t>
            </a:r>
            <a:r>
              <a:rPr dirty="0" sz="1100" spc="-5">
                <a:latin typeface="Arial"/>
                <a:cs typeface="Arial"/>
              </a:rPr>
              <a:t>nodo </a:t>
            </a:r>
            <a:r>
              <a:rPr dirty="0" sz="1100">
                <a:latin typeface="Arial"/>
                <a:cs typeface="Arial"/>
              </a:rPr>
              <a:t>en el que son </a:t>
            </a:r>
            <a:r>
              <a:rPr dirty="0" sz="1100" spc="-5">
                <a:latin typeface="Arial"/>
                <a:cs typeface="Arial"/>
              </a:rPr>
              <a:t>conectados. Típicamente las  </a:t>
            </a:r>
            <a:r>
              <a:rPr dirty="0" sz="1100">
                <a:latin typeface="Arial"/>
                <a:cs typeface="Arial"/>
              </a:rPr>
              <a:t>reactancias se </a:t>
            </a:r>
            <a:r>
              <a:rPr dirty="0" sz="1100" spc="-5">
                <a:latin typeface="Arial"/>
                <a:cs typeface="Arial"/>
              </a:rPr>
              <a:t>conectan </a:t>
            </a:r>
            <a:r>
              <a:rPr dirty="0" sz="1100">
                <a:latin typeface="Arial"/>
                <a:cs typeface="Arial"/>
              </a:rPr>
              <a:t>en </a:t>
            </a:r>
            <a:r>
              <a:rPr dirty="0" sz="1100" spc="-5">
                <a:latin typeface="Arial"/>
                <a:cs typeface="Arial"/>
              </a:rPr>
              <a:t>horas valle, cuando las líneas </a:t>
            </a:r>
            <a:r>
              <a:rPr dirty="0" sz="1100">
                <a:latin typeface="Arial"/>
                <a:cs typeface="Arial"/>
              </a:rPr>
              <a:t>están </a:t>
            </a:r>
            <a:r>
              <a:rPr dirty="0" sz="1100" spc="-5">
                <a:latin typeface="Arial"/>
                <a:cs typeface="Arial"/>
              </a:rPr>
              <a:t>menos cargadas </a:t>
            </a:r>
            <a:r>
              <a:rPr dirty="0" sz="1100">
                <a:latin typeface="Arial"/>
                <a:cs typeface="Arial"/>
              </a:rPr>
              <a:t>y </a:t>
            </a:r>
            <a:r>
              <a:rPr dirty="0" sz="1100" spc="-5">
                <a:latin typeface="Arial"/>
                <a:cs typeface="Arial"/>
              </a:rPr>
              <a:t>las  tensiones tienden </a:t>
            </a:r>
            <a:r>
              <a:rPr dirty="0" sz="1100">
                <a:latin typeface="Arial"/>
                <a:cs typeface="Arial"/>
              </a:rPr>
              <a:t>a </a:t>
            </a:r>
            <a:r>
              <a:rPr dirty="0" sz="1100" spc="-5">
                <a:latin typeface="Arial"/>
                <a:cs typeface="Arial"/>
              </a:rPr>
              <a:t>subir, mientras los condensadores </a:t>
            </a:r>
            <a:r>
              <a:rPr dirty="0" sz="1100">
                <a:latin typeface="Arial"/>
                <a:cs typeface="Arial"/>
              </a:rPr>
              <a:t>se </a:t>
            </a:r>
            <a:r>
              <a:rPr dirty="0" sz="1100" spc="-5">
                <a:latin typeface="Arial"/>
                <a:cs typeface="Arial"/>
              </a:rPr>
              <a:t>conectan </a:t>
            </a:r>
            <a:r>
              <a:rPr dirty="0" sz="1100">
                <a:latin typeface="Arial"/>
                <a:cs typeface="Arial"/>
              </a:rPr>
              <a:t>en </a:t>
            </a:r>
            <a:r>
              <a:rPr dirty="0" sz="1100" spc="-5">
                <a:latin typeface="Arial"/>
                <a:cs typeface="Arial"/>
              </a:rPr>
              <a:t>horas punta, cuando  las </a:t>
            </a:r>
            <a:r>
              <a:rPr dirty="0" sz="1100">
                <a:latin typeface="Arial"/>
                <a:cs typeface="Arial"/>
              </a:rPr>
              <a:t>tensiones son más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bajas.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00">
              <a:latin typeface="Arial"/>
              <a:cs typeface="Arial"/>
            </a:endParaRPr>
          </a:p>
          <a:p>
            <a:pPr algn="just" marL="12700" marR="22860">
              <a:lnSpc>
                <a:spcPct val="136400"/>
              </a:lnSpc>
              <a:spcBef>
                <a:spcPts val="5"/>
              </a:spcBef>
            </a:pPr>
            <a:r>
              <a:rPr dirty="0" sz="1100">
                <a:latin typeface="Arial"/>
                <a:cs typeface="Arial"/>
              </a:rPr>
              <a:t>Los condensadores en </a:t>
            </a:r>
            <a:r>
              <a:rPr dirty="0" sz="1100" spc="-5">
                <a:latin typeface="Arial"/>
                <a:cs typeface="Arial"/>
              </a:rPr>
              <a:t>paralelo </a:t>
            </a:r>
            <a:r>
              <a:rPr dirty="0" sz="1100">
                <a:latin typeface="Arial"/>
                <a:cs typeface="Arial"/>
              </a:rPr>
              <a:t>son muy frecuentes, </a:t>
            </a:r>
            <a:r>
              <a:rPr dirty="0" sz="1100" spc="-5">
                <a:latin typeface="Arial"/>
                <a:cs typeface="Arial"/>
              </a:rPr>
              <a:t>tanto </a:t>
            </a:r>
            <a:r>
              <a:rPr dirty="0" sz="1100">
                <a:latin typeface="Arial"/>
                <a:cs typeface="Arial"/>
              </a:rPr>
              <a:t>en </a:t>
            </a:r>
            <a:r>
              <a:rPr dirty="0" sz="1100" spc="-5">
                <a:latin typeface="Arial"/>
                <a:cs typeface="Arial"/>
              </a:rPr>
              <a:t>la </a:t>
            </a:r>
            <a:r>
              <a:rPr dirty="0" sz="1100">
                <a:latin typeface="Arial"/>
                <a:cs typeface="Arial"/>
              </a:rPr>
              <a:t>red de </a:t>
            </a:r>
            <a:r>
              <a:rPr dirty="0" sz="1100" spc="-5">
                <a:latin typeface="Arial"/>
                <a:cs typeface="Arial"/>
              </a:rPr>
              <a:t>transporte como </a:t>
            </a:r>
            <a:r>
              <a:rPr dirty="0" sz="1100">
                <a:latin typeface="Arial"/>
                <a:cs typeface="Arial"/>
              </a:rPr>
              <a:t>en  </a:t>
            </a:r>
            <a:r>
              <a:rPr dirty="0" sz="1100" spc="-5">
                <a:latin typeface="Arial"/>
                <a:cs typeface="Arial"/>
              </a:rPr>
              <a:t>líneas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distribución.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En</a:t>
            </a:r>
            <a:r>
              <a:rPr dirty="0" sz="1100" spc="-7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la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red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7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transporte,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se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encuentran</a:t>
            </a:r>
            <a:r>
              <a:rPr dirty="0" sz="1100" spc="-7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repartidos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con</a:t>
            </a:r>
            <a:r>
              <a:rPr dirty="0" sz="1100" spc="-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el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fin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8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minimizar  las pérdidas </a:t>
            </a:r>
            <a:r>
              <a:rPr dirty="0" sz="1100">
                <a:latin typeface="Arial"/>
                <a:cs typeface="Arial"/>
              </a:rPr>
              <a:t>y </a:t>
            </a:r>
            <a:r>
              <a:rPr dirty="0" sz="1100" spc="-5">
                <a:latin typeface="Arial"/>
                <a:cs typeface="Arial"/>
              </a:rPr>
              <a:t>las diferencias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tensión. En las líneas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distribución, </a:t>
            </a:r>
            <a:r>
              <a:rPr dirty="0" sz="1100">
                <a:latin typeface="Arial"/>
                <a:cs typeface="Arial"/>
              </a:rPr>
              <a:t>se usan </a:t>
            </a:r>
            <a:r>
              <a:rPr dirty="0" sz="1100" spc="-10">
                <a:latin typeface="Arial"/>
                <a:cs typeface="Arial"/>
              </a:rPr>
              <a:t>para  </a:t>
            </a:r>
            <a:r>
              <a:rPr dirty="0" sz="1100" spc="-5">
                <a:latin typeface="Arial"/>
                <a:cs typeface="Arial"/>
              </a:rPr>
              <a:t>compensar </a:t>
            </a:r>
            <a:r>
              <a:rPr dirty="0" sz="1100">
                <a:latin typeface="Arial"/>
                <a:cs typeface="Arial"/>
              </a:rPr>
              <a:t>el </a:t>
            </a:r>
            <a:r>
              <a:rPr dirty="0" sz="1100" spc="-5">
                <a:latin typeface="Arial"/>
                <a:cs typeface="Arial"/>
              </a:rPr>
              <a:t>factor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potencia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las cargas </a:t>
            </a:r>
            <a:r>
              <a:rPr dirty="0" sz="1100">
                <a:latin typeface="Arial"/>
                <a:cs typeface="Arial"/>
              </a:rPr>
              <a:t>y para </a:t>
            </a:r>
            <a:r>
              <a:rPr dirty="0" sz="1100" spc="-5">
                <a:latin typeface="Arial"/>
                <a:cs typeface="Arial"/>
              </a:rPr>
              <a:t>controlar </a:t>
            </a:r>
            <a:r>
              <a:rPr dirty="0" sz="1100">
                <a:latin typeface="Arial"/>
                <a:cs typeface="Arial"/>
              </a:rPr>
              <a:t>el </a:t>
            </a:r>
            <a:r>
              <a:rPr dirty="0" sz="1100" spc="-5">
                <a:latin typeface="Arial"/>
                <a:cs typeface="Arial"/>
              </a:rPr>
              <a:t>perfil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tensiones. El  principal inconveniente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los condensadores </a:t>
            </a:r>
            <a:r>
              <a:rPr dirty="0" sz="1100">
                <a:latin typeface="Arial"/>
                <a:cs typeface="Arial"/>
              </a:rPr>
              <a:t>es que su </a:t>
            </a:r>
            <a:r>
              <a:rPr dirty="0" sz="1100" spc="-5">
                <a:latin typeface="Arial"/>
                <a:cs typeface="Arial"/>
              </a:rPr>
              <a:t>generación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potencia reactiva </a:t>
            </a:r>
            <a:r>
              <a:rPr dirty="0" sz="1100">
                <a:latin typeface="Arial"/>
                <a:cs typeface="Arial"/>
              </a:rPr>
              <a:t>es  proporcional al cuadrado de </a:t>
            </a:r>
            <a:r>
              <a:rPr dirty="0" sz="1100" spc="-5">
                <a:latin typeface="Arial"/>
                <a:cs typeface="Arial"/>
              </a:rPr>
              <a:t>la tensión, </a:t>
            </a:r>
            <a:r>
              <a:rPr dirty="0" sz="1100">
                <a:latin typeface="Arial"/>
                <a:cs typeface="Arial"/>
              </a:rPr>
              <a:t>por </a:t>
            </a:r>
            <a:r>
              <a:rPr dirty="0" sz="1100" spc="-5">
                <a:latin typeface="Arial"/>
                <a:cs typeface="Arial"/>
              </a:rPr>
              <a:t>lo </a:t>
            </a:r>
            <a:r>
              <a:rPr dirty="0" sz="1100" spc="5">
                <a:latin typeface="Arial"/>
                <a:cs typeface="Arial"/>
              </a:rPr>
              <a:t>que </a:t>
            </a:r>
            <a:r>
              <a:rPr dirty="0" sz="1100">
                <a:latin typeface="Arial"/>
                <a:cs typeface="Arial"/>
              </a:rPr>
              <a:t>su </a:t>
            </a:r>
            <a:r>
              <a:rPr dirty="0" sz="1100" spc="-5">
                <a:latin typeface="Arial"/>
                <a:cs typeface="Arial"/>
              </a:rPr>
              <a:t>capacidad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aportar potencia reactiva  disminuye </a:t>
            </a:r>
            <a:r>
              <a:rPr dirty="0" sz="1100">
                <a:latin typeface="Arial"/>
                <a:cs typeface="Arial"/>
              </a:rPr>
              <a:t>cuando </a:t>
            </a:r>
            <a:r>
              <a:rPr dirty="0" sz="1100" spc="-5">
                <a:latin typeface="Arial"/>
                <a:cs typeface="Arial"/>
              </a:rPr>
              <a:t>las tensiones </a:t>
            </a:r>
            <a:r>
              <a:rPr dirty="0" sz="1100">
                <a:latin typeface="Arial"/>
                <a:cs typeface="Arial"/>
              </a:rPr>
              <a:t>son muy </a:t>
            </a:r>
            <a:r>
              <a:rPr dirty="0" sz="1100" spc="-5">
                <a:latin typeface="Arial"/>
                <a:cs typeface="Arial"/>
              </a:rPr>
              <a:t>bajas, </a:t>
            </a:r>
            <a:r>
              <a:rPr dirty="0" sz="1100">
                <a:latin typeface="Arial"/>
                <a:cs typeface="Arial"/>
              </a:rPr>
              <a:t>precisamente cuando es más </a:t>
            </a:r>
            <a:r>
              <a:rPr dirty="0" sz="1100" spc="-5">
                <a:latin typeface="Arial"/>
                <a:cs typeface="Arial"/>
              </a:rPr>
              <a:t>necesaria.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00">
              <a:latin typeface="Arial"/>
              <a:cs typeface="Arial"/>
            </a:endParaRPr>
          </a:p>
          <a:p>
            <a:pPr algn="just" marL="12700" marR="20955">
              <a:lnSpc>
                <a:spcPct val="136400"/>
              </a:lnSpc>
              <a:spcBef>
                <a:spcPts val="5"/>
              </a:spcBef>
            </a:pPr>
            <a:r>
              <a:rPr dirty="0" sz="1100" spc="-5">
                <a:latin typeface="Arial"/>
                <a:cs typeface="Arial"/>
              </a:rPr>
              <a:t>Existen varios </a:t>
            </a:r>
            <a:r>
              <a:rPr dirty="0" sz="1100">
                <a:latin typeface="Arial"/>
                <a:cs typeface="Arial"/>
              </a:rPr>
              <a:t>métodos para </a:t>
            </a:r>
            <a:r>
              <a:rPr dirty="0" sz="1100" spc="-5">
                <a:latin typeface="Arial"/>
                <a:cs typeface="Arial"/>
              </a:rPr>
              <a:t>disminuir </a:t>
            </a:r>
            <a:r>
              <a:rPr dirty="0" sz="1100">
                <a:latin typeface="Arial"/>
                <a:cs typeface="Arial"/>
              </a:rPr>
              <a:t>o </a:t>
            </a:r>
            <a:r>
              <a:rPr dirty="0" sz="1100" spc="-5">
                <a:latin typeface="Arial"/>
                <a:cs typeface="Arial"/>
              </a:rPr>
              <a:t>aumentar </a:t>
            </a:r>
            <a:r>
              <a:rPr dirty="0" sz="1100">
                <a:latin typeface="Arial"/>
                <a:cs typeface="Arial"/>
              </a:rPr>
              <a:t>el </a:t>
            </a:r>
            <a:r>
              <a:rPr dirty="0" sz="1100" spc="-5">
                <a:latin typeface="Arial"/>
                <a:cs typeface="Arial"/>
              </a:rPr>
              <a:t>nivel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reactivos </a:t>
            </a:r>
            <a:r>
              <a:rPr dirty="0" sz="1100">
                <a:latin typeface="Arial"/>
                <a:cs typeface="Arial"/>
              </a:rPr>
              <a:t>en una </a:t>
            </a:r>
            <a:r>
              <a:rPr dirty="0" sz="1100" spc="-10">
                <a:latin typeface="Arial"/>
                <a:cs typeface="Arial"/>
              </a:rPr>
              <a:t>línea </a:t>
            </a:r>
            <a:r>
              <a:rPr dirty="0" sz="1100">
                <a:latin typeface="Arial"/>
                <a:cs typeface="Arial"/>
              </a:rPr>
              <a:t>para  </a:t>
            </a:r>
            <a:r>
              <a:rPr dirty="0" sz="1100" spc="-5">
                <a:latin typeface="Arial"/>
                <a:cs typeface="Arial"/>
              </a:rPr>
              <a:t>disminuir </a:t>
            </a:r>
            <a:r>
              <a:rPr dirty="0" sz="1100">
                <a:latin typeface="Arial"/>
                <a:cs typeface="Arial"/>
              </a:rPr>
              <a:t>o </a:t>
            </a:r>
            <a:r>
              <a:rPr dirty="0" sz="1100" spc="-5">
                <a:latin typeface="Arial"/>
                <a:cs typeface="Arial"/>
              </a:rPr>
              <a:t>aumentar la caída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voltaje. </a:t>
            </a:r>
            <a:r>
              <a:rPr dirty="0" sz="1100">
                <a:latin typeface="Arial"/>
                <a:cs typeface="Arial"/>
              </a:rPr>
              <a:t>Como </a:t>
            </a:r>
            <a:r>
              <a:rPr dirty="0" sz="1100" spc="-10">
                <a:latin typeface="Arial"/>
                <a:cs typeface="Arial"/>
              </a:rPr>
              <a:t>se </a:t>
            </a:r>
            <a:r>
              <a:rPr dirty="0" sz="1100">
                <a:latin typeface="Arial"/>
                <a:cs typeface="Arial"/>
              </a:rPr>
              <a:t>puede </a:t>
            </a:r>
            <a:r>
              <a:rPr dirty="0" sz="1100" spc="-5">
                <a:latin typeface="Arial"/>
                <a:cs typeface="Arial"/>
              </a:rPr>
              <a:t>ver </a:t>
            </a:r>
            <a:r>
              <a:rPr dirty="0" sz="1100">
                <a:latin typeface="Arial"/>
                <a:cs typeface="Arial"/>
              </a:rPr>
              <a:t>en </a:t>
            </a:r>
            <a:r>
              <a:rPr dirty="0" sz="1100" spc="-5">
                <a:latin typeface="Arial"/>
                <a:cs typeface="Arial"/>
              </a:rPr>
              <a:t>la </a:t>
            </a:r>
            <a:r>
              <a:rPr dirty="0" sz="1100">
                <a:latin typeface="Arial"/>
                <a:cs typeface="Arial"/>
              </a:rPr>
              <a:t>figura 98, </a:t>
            </a:r>
            <a:r>
              <a:rPr dirty="0" sz="1100" spc="-5">
                <a:latin typeface="Arial"/>
                <a:cs typeface="Arial"/>
              </a:rPr>
              <a:t>asumiendo </a:t>
            </a:r>
            <a:r>
              <a:rPr dirty="0" sz="1100">
                <a:latin typeface="Arial"/>
                <a:cs typeface="Arial"/>
              </a:rPr>
              <a:t>que  </a:t>
            </a:r>
            <a:r>
              <a:rPr dirty="0" sz="1100" spc="-5">
                <a:latin typeface="Arial"/>
                <a:cs typeface="Arial"/>
              </a:rPr>
              <a:t>existe </a:t>
            </a:r>
            <a:r>
              <a:rPr dirty="0" sz="1100">
                <a:latin typeface="Arial"/>
                <a:cs typeface="Arial"/>
              </a:rPr>
              <a:t>una </a:t>
            </a:r>
            <a:r>
              <a:rPr dirty="0" sz="1100" spc="-5">
                <a:latin typeface="Arial"/>
                <a:cs typeface="Arial"/>
              </a:rPr>
              <a:t>corriente inductiva circulando </a:t>
            </a:r>
            <a:r>
              <a:rPr dirty="0" sz="1100">
                <a:latin typeface="Arial"/>
                <a:cs typeface="Arial"/>
              </a:rPr>
              <a:t>a </a:t>
            </a:r>
            <a:r>
              <a:rPr dirty="0" sz="1100" spc="-5">
                <a:latin typeface="Arial"/>
                <a:cs typeface="Arial"/>
              </a:rPr>
              <a:t>través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 red, la compensación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reactivos  disminuiría </a:t>
            </a:r>
            <a:r>
              <a:rPr dirty="0" sz="1100">
                <a:latin typeface="Arial"/>
                <a:cs typeface="Arial"/>
              </a:rPr>
              <a:t>el ángulo de </a:t>
            </a:r>
            <a:r>
              <a:rPr dirty="0" sz="1100" spc="-5">
                <a:latin typeface="Arial"/>
                <a:cs typeface="Arial"/>
              </a:rPr>
              <a:t>factor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potencia, disminuyendo </a:t>
            </a:r>
            <a:r>
              <a:rPr dirty="0" sz="1100">
                <a:latin typeface="Arial"/>
                <a:cs typeface="Arial"/>
              </a:rPr>
              <a:t>también casi </a:t>
            </a:r>
            <a:r>
              <a:rPr dirty="0" sz="1100" spc="-5">
                <a:latin typeface="Arial"/>
                <a:cs typeface="Arial"/>
              </a:rPr>
              <a:t>imperceptiblemente  </a:t>
            </a:r>
            <a:r>
              <a:rPr dirty="0" sz="1100">
                <a:latin typeface="Arial"/>
                <a:cs typeface="Arial"/>
              </a:rPr>
              <a:t>el </a:t>
            </a:r>
            <a:r>
              <a:rPr dirty="0" sz="1100" spc="-5">
                <a:latin typeface="Arial"/>
                <a:cs typeface="Arial"/>
              </a:rPr>
              <a:t>valor del voltaje Vi pero </a:t>
            </a:r>
            <a:r>
              <a:rPr dirty="0" sz="1100">
                <a:latin typeface="Arial"/>
                <a:cs typeface="Arial"/>
              </a:rPr>
              <a:t>aumentando </a:t>
            </a:r>
            <a:r>
              <a:rPr dirty="0" sz="1100" spc="-5">
                <a:latin typeface="Arial"/>
                <a:cs typeface="Arial"/>
              </a:rPr>
              <a:t>notablemente </a:t>
            </a:r>
            <a:r>
              <a:rPr dirty="0" sz="1100">
                <a:latin typeface="Arial"/>
                <a:cs typeface="Arial"/>
              </a:rPr>
              <a:t>el </a:t>
            </a:r>
            <a:r>
              <a:rPr dirty="0" sz="1100" spc="-5">
                <a:latin typeface="Arial"/>
                <a:cs typeface="Arial"/>
              </a:rPr>
              <a:t>ángulo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desfasamiento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voltaje  </a:t>
            </a:r>
            <a:r>
              <a:rPr dirty="0" sz="1100">
                <a:latin typeface="Arial"/>
                <a:cs typeface="Arial"/>
              </a:rPr>
              <a:t>entre </a:t>
            </a:r>
            <a:r>
              <a:rPr dirty="0" sz="1100" spc="-5">
                <a:latin typeface="Arial"/>
                <a:cs typeface="Arial"/>
              </a:rPr>
              <a:t>las </a:t>
            </a:r>
            <a:r>
              <a:rPr dirty="0" sz="1100">
                <a:latin typeface="Arial"/>
                <a:cs typeface="Arial"/>
              </a:rPr>
              <a:t>dos </a:t>
            </a:r>
            <a:r>
              <a:rPr dirty="0" sz="1100" spc="-5">
                <a:latin typeface="Arial"/>
                <a:cs typeface="Arial"/>
              </a:rPr>
              <a:t>barras </a:t>
            </a:r>
            <a:r>
              <a:rPr dirty="0" sz="1100" spc="-10">
                <a:latin typeface="Arial"/>
                <a:cs typeface="Arial"/>
              </a:rPr>
              <a:t>(Vj </a:t>
            </a:r>
            <a:r>
              <a:rPr dirty="0" sz="1100">
                <a:latin typeface="Arial"/>
                <a:cs typeface="Arial"/>
              </a:rPr>
              <a:t>y </a:t>
            </a:r>
            <a:r>
              <a:rPr dirty="0" sz="1100" spc="-5">
                <a:latin typeface="Arial"/>
                <a:cs typeface="Arial"/>
              </a:rPr>
              <a:t>Vi), </a:t>
            </a:r>
            <a:r>
              <a:rPr dirty="0" sz="1100">
                <a:latin typeface="Arial"/>
                <a:cs typeface="Arial"/>
              </a:rPr>
              <a:t>por ende el </a:t>
            </a:r>
            <a:r>
              <a:rPr dirty="0" sz="1100" spc="-5">
                <a:latin typeface="Arial"/>
                <a:cs typeface="Arial"/>
              </a:rPr>
              <a:t>efecto </a:t>
            </a:r>
            <a:r>
              <a:rPr dirty="0" sz="1100">
                <a:latin typeface="Arial"/>
                <a:cs typeface="Arial"/>
              </a:rPr>
              <a:t>principal de </a:t>
            </a:r>
            <a:r>
              <a:rPr dirty="0" sz="1100" spc="-5">
                <a:latin typeface="Arial"/>
                <a:cs typeface="Arial"/>
              </a:rPr>
              <a:t>esta compensación </a:t>
            </a:r>
            <a:r>
              <a:rPr dirty="0" sz="1100">
                <a:latin typeface="Arial"/>
                <a:cs typeface="Arial"/>
              </a:rPr>
              <a:t>está en el  flujo de </a:t>
            </a:r>
            <a:r>
              <a:rPr dirty="0" sz="1100" spc="-5">
                <a:latin typeface="Arial"/>
                <a:cs typeface="Arial"/>
              </a:rPr>
              <a:t>reactivo </a:t>
            </a:r>
            <a:r>
              <a:rPr dirty="0" sz="1100" spc="-10">
                <a:latin typeface="Arial"/>
                <a:cs typeface="Arial"/>
              </a:rPr>
              <a:t>Q.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93002" y="427735"/>
            <a:ext cx="16891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rlito"/>
                <a:cs typeface="Carlito"/>
              </a:rPr>
              <a:t>23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7911465"/>
            <a:ext cx="5760085" cy="1536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solidFill>
                  <a:srgbClr val="006FC0"/>
                </a:solidFill>
                <a:latin typeface="Arial"/>
                <a:cs typeface="Arial"/>
              </a:rPr>
              <a:t>CONDENSADORES </a:t>
            </a:r>
            <a:r>
              <a:rPr dirty="0" sz="1400" b="1">
                <a:solidFill>
                  <a:srgbClr val="006FC0"/>
                </a:solidFill>
                <a:latin typeface="Arial"/>
                <a:cs typeface="Arial"/>
              </a:rPr>
              <a:t>EN </a:t>
            </a:r>
            <a:r>
              <a:rPr dirty="0" sz="1400" spc="-5" b="1">
                <a:solidFill>
                  <a:srgbClr val="006FC0"/>
                </a:solidFill>
                <a:latin typeface="Arial"/>
                <a:cs typeface="Arial"/>
              </a:rPr>
              <a:t>CONEXIÓN SHUNT </a:t>
            </a:r>
            <a:r>
              <a:rPr dirty="0" sz="1400" b="1">
                <a:solidFill>
                  <a:srgbClr val="006FC0"/>
                </a:solidFill>
                <a:latin typeface="Arial"/>
                <a:cs typeface="Arial"/>
              </a:rPr>
              <a:t>O</a:t>
            </a:r>
            <a:r>
              <a:rPr dirty="0" sz="1400" spc="-10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006FC0"/>
                </a:solidFill>
                <a:latin typeface="Arial"/>
                <a:cs typeface="Arial"/>
              </a:rPr>
              <a:t>PARALELO</a:t>
            </a:r>
            <a:endParaRPr sz="1400">
              <a:latin typeface="Arial"/>
              <a:cs typeface="Arial"/>
            </a:endParaRPr>
          </a:p>
          <a:p>
            <a:pPr algn="just" marL="12700" marR="5080">
              <a:lnSpc>
                <a:spcPct val="136400"/>
              </a:lnSpc>
              <a:spcBef>
                <a:spcPts val="1215"/>
              </a:spcBef>
            </a:pPr>
            <a:r>
              <a:rPr dirty="0" sz="1100" spc="-5">
                <a:latin typeface="Arial"/>
                <a:cs typeface="Arial"/>
              </a:rPr>
              <a:t>Se comportan </a:t>
            </a:r>
            <a:r>
              <a:rPr dirty="0" sz="1100">
                <a:latin typeface="Arial"/>
                <a:cs typeface="Arial"/>
              </a:rPr>
              <a:t>como una fuente de </a:t>
            </a:r>
            <a:r>
              <a:rPr dirty="0" sz="1100" spc="-5">
                <a:latin typeface="Arial"/>
                <a:cs typeface="Arial"/>
              </a:rPr>
              <a:t>reactivos. </a:t>
            </a:r>
            <a:r>
              <a:rPr dirty="0" sz="1100">
                <a:latin typeface="Arial"/>
                <a:cs typeface="Arial"/>
              </a:rPr>
              <a:t>La corriente que </a:t>
            </a:r>
            <a:r>
              <a:rPr dirty="0" sz="1100" spc="-5">
                <a:latin typeface="Arial"/>
                <a:cs typeface="Arial"/>
              </a:rPr>
              <a:t>aportan está </a:t>
            </a:r>
            <a:r>
              <a:rPr dirty="0" sz="1100">
                <a:latin typeface="Arial"/>
                <a:cs typeface="Arial"/>
              </a:rPr>
              <a:t>en </a:t>
            </a:r>
            <a:r>
              <a:rPr dirty="0" sz="1100" spc="-5">
                <a:latin typeface="Arial"/>
                <a:cs typeface="Arial"/>
              </a:rPr>
              <a:t>adelanto </a:t>
            </a:r>
            <a:r>
              <a:rPr dirty="0" sz="1100">
                <a:latin typeface="Arial"/>
                <a:cs typeface="Arial"/>
              </a:rPr>
              <a:t>y en  </a:t>
            </a:r>
            <a:r>
              <a:rPr dirty="0" sz="1100" spc="-5">
                <a:latin typeface="Arial"/>
                <a:cs typeface="Arial"/>
              </a:rPr>
              <a:t>cuadratura </a:t>
            </a:r>
            <a:r>
              <a:rPr dirty="0" sz="1100">
                <a:latin typeface="Arial"/>
                <a:cs typeface="Arial"/>
              </a:rPr>
              <a:t>con </a:t>
            </a:r>
            <a:r>
              <a:rPr dirty="0" sz="1100" spc="-5">
                <a:latin typeface="Arial"/>
                <a:cs typeface="Arial"/>
              </a:rPr>
              <a:t>respecto </a:t>
            </a:r>
            <a:r>
              <a:rPr dirty="0" sz="1100">
                <a:latin typeface="Arial"/>
                <a:cs typeface="Arial"/>
              </a:rPr>
              <a:t>al </a:t>
            </a:r>
            <a:r>
              <a:rPr dirty="0" sz="1100" spc="-5">
                <a:latin typeface="Arial"/>
                <a:cs typeface="Arial"/>
              </a:rPr>
              <a:t>voltaje </a:t>
            </a:r>
            <a:r>
              <a:rPr dirty="0" sz="1100" spc="-1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alimentación, esta característica </a:t>
            </a:r>
            <a:r>
              <a:rPr dirty="0" sz="1100" spc="-10">
                <a:latin typeface="Arial"/>
                <a:cs typeface="Arial"/>
              </a:rPr>
              <a:t>se </a:t>
            </a:r>
            <a:r>
              <a:rPr dirty="0" sz="1100" spc="-5">
                <a:latin typeface="Arial"/>
                <a:cs typeface="Arial"/>
              </a:rPr>
              <a:t>contrapone </a:t>
            </a:r>
            <a:r>
              <a:rPr dirty="0" sz="1100">
                <a:latin typeface="Arial"/>
                <a:cs typeface="Arial"/>
              </a:rPr>
              <a:t>a </a:t>
            </a:r>
            <a:r>
              <a:rPr dirty="0" sz="1100" spc="-5">
                <a:latin typeface="Arial"/>
                <a:cs typeface="Arial"/>
              </a:rPr>
              <a:t>la  característica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inductiva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las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redes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lo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cual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ocasiona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una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disminución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en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la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potencia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aparente  </a:t>
            </a:r>
            <a:r>
              <a:rPr dirty="0" sz="1100">
                <a:latin typeface="Arial"/>
                <a:cs typeface="Arial"/>
              </a:rPr>
              <a:t>y por ende </a:t>
            </a:r>
            <a:r>
              <a:rPr dirty="0" sz="1100" spc="-5">
                <a:latin typeface="Arial"/>
                <a:cs typeface="Arial"/>
              </a:rPr>
              <a:t>disminución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 corriente total </a:t>
            </a:r>
            <a:r>
              <a:rPr dirty="0" sz="1100">
                <a:latin typeface="Arial"/>
                <a:cs typeface="Arial"/>
              </a:rPr>
              <a:t>que </a:t>
            </a:r>
            <a:r>
              <a:rPr dirty="0" sz="1100" spc="-5">
                <a:latin typeface="Arial"/>
                <a:cs typeface="Arial"/>
              </a:rPr>
              <a:t>atraviesa </a:t>
            </a:r>
            <a:r>
              <a:rPr dirty="0" sz="1100">
                <a:latin typeface="Arial"/>
                <a:cs typeface="Arial"/>
              </a:rPr>
              <a:t>por </a:t>
            </a:r>
            <a:r>
              <a:rPr dirty="0" sz="1100" spc="-5">
                <a:latin typeface="Arial"/>
                <a:cs typeface="Arial"/>
              </a:rPr>
              <a:t>la </a:t>
            </a:r>
            <a:r>
              <a:rPr dirty="0" sz="1100">
                <a:latin typeface="Arial"/>
                <a:cs typeface="Arial"/>
              </a:rPr>
              <a:t>red </a:t>
            </a:r>
            <a:r>
              <a:rPr dirty="0" sz="1100" spc="-5">
                <a:latin typeface="Arial"/>
                <a:cs typeface="Arial"/>
              </a:rPr>
              <a:t>traduciéndose </a:t>
            </a:r>
            <a:r>
              <a:rPr dirty="0" sz="1100">
                <a:latin typeface="Arial"/>
                <a:cs typeface="Arial"/>
              </a:rPr>
              <a:t>a una  reducción de </a:t>
            </a:r>
            <a:r>
              <a:rPr dirty="0" sz="1100" spc="-5">
                <a:latin typeface="Arial"/>
                <a:cs typeface="Arial"/>
              </a:rPr>
              <a:t>caídas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voltaje </a:t>
            </a:r>
            <a:r>
              <a:rPr dirty="0" sz="1100">
                <a:latin typeface="Arial"/>
                <a:cs typeface="Arial"/>
              </a:rPr>
              <a:t>y</a:t>
            </a:r>
            <a:r>
              <a:rPr dirty="0" sz="1100" spc="-5">
                <a:latin typeface="Arial"/>
                <a:cs typeface="Arial"/>
              </a:rPr>
              <a:t> pérdidas.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413746" y="999961"/>
            <a:ext cx="4714133" cy="63410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93002" y="427735"/>
            <a:ext cx="16891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rlito"/>
                <a:cs typeface="Carlito"/>
              </a:rPr>
              <a:t>24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958087"/>
            <a:ext cx="5760085" cy="52254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" b="1">
                <a:latin typeface="Arial"/>
                <a:cs typeface="Arial"/>
              </a:rPr>
              <a:t>Ventajas: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50">
              <a:latin typeface="Arial"/>
              <a:cs typeface="Arial"/>
            </a:endParaRPr>
          </a:p>
          <a:p>
            <a:pPr marL="111760" indent="-99060">
              <a:lnSpc>
                <a:spcPct val="100000"/>
              </a:lnSpc>
              <a:buFont typeface="Symbol"/>
              <a:buChar char=""/>
              <a:tabLst>
                <a:tab pos="111760" algn="l"/>
              </a:tabLst>
            </a:pPr>
            <a:r>
              <a:rPr dirty="0" sz="1100">
                <a:latin typeface="Arial"/>
                <a:cs typeface="Arial"/>
              </a:rPr>
              <a:t>Son una fuente de </a:t>
            </a:r>
            <a:r>
              <a:rPr dirty="0" sz="1100" spc="-5">
                <a:latin typeface="Arial"/>
                <a:cs typeface="Arial"/>
              </a:rPr>
              <a:t>potencia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reactiva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Symbol"/>
              <a:buChar char=""/>
            </a:pPr>
            <a:endParaRPr sz="1450">
              <a:latin typeface="Arial"/>
              <a:cs typeface="Arial"/>
            </a:endParaRPr>
          </a:p>
          <a:p>
            <a:pPr marL="111760" indent="-99060">
              <a:lnSpc>
                <a:spcPct val="100000"/>
              </a:lnSpc>
              <a:buFont typeface="Symbol"/>
              <a:buChar char=""/>
              <a:tabLst>
                <a:tab pos="111760" algn="l"/>
              </a:tabLst>
            </a:pPr>
            <a:r>
              <a:rPr dirty="0" sz="1100" spc="-5">
                <a:latin typeface="Arial"/>
                <a:cs typeface="Arial"/>
              </a:rPr>
              <a:t>Mejoran </a:t>
            </a:r>
            <a:r>
              <a:rPr dirty="0" sz="1100">
                <a:latin typeface="Arial"/>
                <a:cs typeface="Arial"/>
              </a:rPr>
              <a:t>el factor de </a:t>
            </a:r>
            <a:r>
              <a:rPr dirty="0" sz="1100" spc="-5">
                <a:latin typeface="Arial"/>
                <a:cs typeface="Arial"/>
              </a:rPr>
              <a:t>potencia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las </a:t>
            </a:r>
            <a:r>
              <a:rPr dirty="0" sz="1100">
                <a:latin typeface="Arial"/>
                <a:cs typeface="Arial"/>
              </a:rPr>
              <a:t>redes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eléctricas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Symbol"/>
              <a:buChar char=""/>
            </a:pPr>
            <a:endParaRPr sz="1450">
              <a:latin typeface="Arial"/>
              <a:cs typeface="Arial"/>
            </a:endParaRPr>
          </a:p>
          <a:p>
            <a:pPr marL="111760" indent="-99060">
              <a:lnSpc>
                <a:spcPct val="100000"/>
              </a:lnSpc>
              <a:buFont typeface="Symbol"/>
              <a:buChar char=""/>
              <a:tabLst>
                <a:tab pos="111760" algn="l"/>
              </a:tabLst>
            </a:pPr>
            <a:r>
              <a:rPr dirty="0" sz="1100" spc="-5">
                <a:latin typeface="Arial"/>
                <a:cs typeface="Arial"/>
              </a:rPr>
              <a:t>Mejoran los niveles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1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voltaje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Symbol"/>
              <a:buChar char=""/>
            </a:pPr>
            <a:endParaRPr sz="1450">
              <a:latin typeface="Arial"/>
              <a:cs typeface="Arial"/>
            </a:endParaRPr>
          </a:p>
          <a:p>
            <a:pPr marL="111760" indent="-99060">
              <a:lnSpc>
                <a:spcPct val="100000"/>
              </a:lnSpc>
              <a:buFont typeface="Symbol"/>
              <a:buChar char=""/>
              <a:tabLst>
                <a:tab pos="111760" algn="l"/>
              </a:tabLst>
            </a:pPr>
            <a:r>
              <a:rPr dirty="0" sz="1100">
                <a:latin typeface="Arial"/>
                <a:cs typeface="Arial"/>
              </a:rPr>
              <a:t>Son una </a:t>
            </a:r>
            <a:r>
              <a:rPr dirty="0" sz="1100" spc="-5">
                <a:latin typeface="Arial"/>
                <a:cs typeface="Arial"/>
              </a:rPr>
              <a:t>solución </a:t>
            </a:r>
            <a:r>
              <a:rPr dirty="0" sz="1100">
                <a:latin typeface="Arial"/>
                <a:cs typeface="Arial"/>
              </a:rPr>
              <a:t>a </a:t>
            </a:r>
            <a:r>
              <a:rPr dirty="0" sz="1100" spc="-5">
                <a:latin typeface="Arial"/>
                <a:cs typeface="Arial"/>
              </a:rPr>
              <a:t>bajo </a:t>
            </a:r>
            <a:r>
              <a:rPr dirty="0" sz="1100">
                <a:latin typeface="Arial"/>
                <a:cs typeface="Arial"/>
              </a:rPr>
              <a:t>costo para </a:t>
            </a:r>
            <a:r>
              <a:rPr dirty="0" sz="1100" spc="-5">
                <a:latin typeface="Arial"/>
                <a:cs typeface="Arial"/>
              </a:rPr>
              <a:t>control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Q-V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sz="1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100" spc="-5" b="1">
                <a:latin typeface="Arial"/>
                <a:cs typeface="Arial"/>
              </a:rPr>
              <a:t>Desventajas: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136600"/>
              </a:lnSpc>
              <a:buFont typeface="Symbol"/>
              <a:buChar char=""/>
              <a:tabLst>
                <a:tab pos="111760" algn="l"/>
              </a:tabLst>
            </a:pPr>
            <a:r>
              <a:rPr dirty="0" sz="1100" spc="-5">
                <a:latin typeface="Arial"/>
                <a:cs typeface="Arial"/>
              </a:rPr>
              <a:t>El </a:t>
            </a:r>
            <a:r>
              <a:rPr dirty="0" sz="1100">
                <a:latin typeface="Arial"/>
                <a:cs typeface="Arial"/>
              </a:rPr>
              <a:t>aporte </a:t>
            </a:r>
            <a:r>
              <a:rPr dirty="0" sz="1100" spc="-5">
                <a:latin typeface="Arial"/>
                <a:cs typeface="Arial"/>
              </a:rPr>
              <a:t>reactivo </a:t>
            </a:r>
            <a:r>
              <a:rPr dirty="0" sz="1100">
                <a:latin typeface="Arial"/>
                <a:cs typeface="Arial"/>
              </a:rPr>
              <a:t>es proporcional al cuadrado </a:t>
            </a:r>
            <a:r>
              <a:rPr dirty="0" sz="1100" spc="-5">
                <a:latin typeface="Arial"/>
                <a:cs typeface="Arial"/>
              </a:rPr>
              <a:t>del voltaje, lo </a:t>
            </a:r>
            <a:r>
              <a:rPr dirty="0" sz="1100" spc="5">
                <a:latin typeface="Arial"/>
                <a:cs typeface="Arial"/>
              </a:rPr>
              <a:t>que </a:t>
            </a:r>
            <a:r>
              <a:rPr dirty="0" sz="1100" spc="-5">
                <a:latin typeface="Arial"/>
                <a:cs typeface="Arial"/>
              </a:rPr>
              <a:t>obviamente evita </a:t>
            </a:r>
            <a:r>
              <a:rPr dirty="0" sz="1100">
                <a:latin typeface="Arial"/>
                <a:cs typeface="Arial"/>
              </a:rPr>
              <a:t>tener un  aporte </a:t>
            </a:r>
            <a:r>
              <a:rPr dirty="0" sz="1100" spc="-5">
                <a:latin typeface="Arial"/>
                <a:cs typeface="Arial"/>
              </a:rPr>
              <a:t>reactivo significativo </a:t>
            </a:r>
            <a:r>
              <a:rPr dirty="0" sz="1100">
                <a:latin typeface="Arial"/>
                <a:cs typeface="Arial"/>
              </a:rPr>
              <a:t>cuando más se</a:t>
            </a:r>
            <a:r>
              <a:rPr dirty="0" sz="1100" spc="-5">
                <a:latin typeface="Arial"/>
                <a:cs typeface="Arial"/>
              </a:rPr>
              <a:t> necesita.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400" spc="-5" b="1">
                <a:solidFill>
                  <a:srgbClr val="006FC0"/>
                </a:solidFill>
                <a:latin typeface="Arial"/>
                <a:cs typeface="Arial"/>
              </a:rPr>
              <a:t>COMPENSACIÓN CAPACITIVA </a:t>
            </a:r>
            <a:r>
              <a:rPr dirty="0" sz="1400" spc="5" b="1">
                <a:solidFill>
                  <a:srgbClr val="006FC0"/>
                </a:solidFill>
                <a:latin typeface="Arial"/>
                <a:cs typeface="Arial"/>
              </a:rPr>
              <a:t>EN</a:t>
            </a:r>
            <a:r>
              <a:rPr dirty="0" sz="1400" spc="-40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6FC0"/>
                </a:solidFill>
                <a:latin typeface="Arial"/>
                <a:cs typeface="Arial"/>
              </a:rPr>
              <a:t>SERIE</a:t>
            </a:r>
            <a:endParaRPr sz="1400">
              <a:latin typeface="Arial"/>
              <a:cs typeface="Arial"/>
            </a:endParaRPr>
          </a:p>
          <a:p>
            <a:pPr algn="just" marL="12700" marR="5080">
              <a:lnSpc>
                <a:spcPct val="136400"/>
              </a:lnSpc>
              <a:spcBef>
                <a:spcPts val="1215"/>
              </a:spcBef>
            </a:pPr>
            <a:r>
              <a:rPr dirty="0" sz="1100">
                <a:latin typeface="Arial"/>
                <a:cs typeface="Arial"/>
              </a:rPr>
              <a:t>La </a:t>
            </a:r>
            <a:r>
              <a:rPr dirty="0" sz="1100" spc="-5">
                <a:latin typeface="Arial"/>
                <a:cs typeface="Arial"/>
              </a:rPr>
              <a:t>compensación </a:t>
            </a:r>
            <a:r>
              <a:rPr dirty="0" sz="1100">
                <a:latin typeface="Arial"/>
                <a:cs typeface="Arial"/>
              </a:rPr>
              <a:t>serie consume una </a:t>
            </a:r>
            <a:r>
              <a:rPr dirty="0" sz="1100" spc="-5">
                <a:latin typeface="Arial"/>
                <a:cs typeface="Arial"/>
              </a:rPr>
              <a:t>corriente </a:t>
            </a:r>
            <a:r>
              <a:rPr dirty="0" sz="1100">
                <a:latin typeface="Arial"/>
                <a:cs typeface="Arial"/>
              </a:rPr>
              <a:t>que </a:t>
            </a:r>
            <a:r>
              <a:rPr dirty="0" sz="1100" spc="-5">
                <a:latin typeface="Arial"/>
                <a:cs typeface="Arial"/>
              </a:rPr>
              <a:t>tiene dirección opuesta </a:t>
            </a:r>
            <a:r>
              <a:rPr dirty="0" sz="1100">
                <a:latin typeface="Arial"/>
                <a:cs typeface="Arial"/>
              </a:rPr>
              <a:t>a </a:t>
            </a:r>
            <a:r>
              <a:rPr dirty="0" sz="1100" spc="-5">
                <a:latin typeface="Arial"/>
                <a:cs typeface="Arial"/>
              </a:rPr>
              <a:t>la corriente  inductiva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que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circula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por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la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línea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transmisión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lo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cual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disminuye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la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corriente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neta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que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circula  </a:t>
            </a:r>
            <a:r>
              <a:rPr dirty="0" sz="1100">
                <a:latin typeface="Arial"/>
                <a:cs typeface="Arial"/>
              </a:rPr>
              <a:t>por </a:t>
            </a:r>
            <a:r>
              <a:rPr dirty="0" sz="1100" spc="-5">
                <a:latin typeface="Arial"/>
                <a:cs typeface="Arial"/>
              </a:rPr>
              <a:t>la línea. </a:t>
            </a:r>
            <a:r>
              <a:rPr dirty="0" sz="1100">
                <a:latin typeface="Arial"/>
                <a:cs typeface="Arial"/>
              </a:rPr>
              <a:t>La </a:t>
            </a:r>
            <a:r>
              <a:rPr dirty="0" sz="1100" spc="-5">
                <a:latin typeface="Arial"/>
                <a:cs typeface="Arial"/>
              </a:rPr>
              <a:t>reducción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corriente hace </a:t>
            </a:r>
            <a:r>
              <a:rPr dirty="0" sz="1100">
                <a:latin typeface="Arial"/>
                <a:cs typeface="Arial"/>
              </a:rPr>
              <a:t>que el ángulo de </a:t>
            </a:r>
            <a:r>
              <a:rPr dirty="0" sz="1100" spc="-10">
                <a:latin typeface="Arial"/>
                <a:cs typeface="Arial"/>
              </a:rPr>
              <a:t>Vj </a:t>
            </a:r>
            <a:r>
              <a:rPr dirty="0" sz="1100">
                <a:latin typeface="Arial"/>
                <a:cs typeface="Arial"/>
              </a:rPr>
              <a:t>con </a:t>
            </a:r>
            <a:r>
              <a:rPr dirty="0" sz="1100" spc="-5">
                <a:latin typeface="Arial"/>
                <a:cs typeface="Arial"/>
              </a:rPr>
              <a:t>respecto </a:t>
            </a:r>
            <a:r>
              <a:rPr dirty="0" sz="1100">
                <a:latin typeface="Arial"/>
                <a:cs typeface="Arial"/>
              </a:rPr>
              <a:t>a </a:t>
            </a:r>
            <a:r>
              <a:rPr dirty="0" sz="1100" spc="-5">
                <a:latin typeface="Arial"/>
                <a:cs typeface="Arial"/>
              </a:rPr>
              <a:t>Vi </a:t>
            </a:r>
            <a:r>
              <a:rPr dirty="0" sz="1100">
                <a:latin typeface="Arial"/>
                <a:cs typeface="Arial"/>
              </a:rPr>
              <a:t>se</a:t>
            </a:r>
            <a:r>
              <a:rPr dirty="0" sz="1100" spc="-16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reduzca  teniendo </a:t>
            </a:r>
            <a:r>
              <a:rPr dirty="0" sz="1100">
                <a:latin typeface="Arial"/>
                <a:cs typeface="Arial"/>
              </a:rPr>
              <a:t>su </a:t>
            </a:r>
            <a:r>
              <a:rPr dirty="0" sz="1100" spc="-5">
                <a:latin typeface="Arial"/>
                <a:cs typeface="Arial"/>
              </a:rPr>
              <a:t>efecto principal </a:t>
            </a:r>
            <a:r>
              <a:rPr dirty="0" sz="1100">
                <a:latin typeface="Arial"/>
                <a:cs typeface="Arial"/>
              </a:rPr>
              <a:t>en el flujo de </a:t>
            </a:r>
            <a:r>
              <a:rPr dirty="0" sz="1100" spc="-5">
                <a:latin typeface="Arial"/>
                <a:cs typeface="Arial"/>
              </a:rPr>
              <a:t>potencia</a:t>
            </a:r>
            <a:r>
              <a:rPr dirty="0" sz="110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activa.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00">
              <a:latin typeface="Arial"/>
              <a:cs typeface="Arial"/>
            </a:endParaRPr>
          </a:p>
          <a:p>
            <a:pPr algn="just" marL="12700" marR="5080">
              <a:lnSpc>
                <a:spcPct val="136400"/>
              </a:lnSpc>
              <a:spcBef>
                <a:spcPts val="5"/>
              </a:spcBef>
            </a:pPr>
            <a:r>
              <a:rPr dirty="0" sz="1100">
                <a:latin typeface="Arial"/>
                <a:cs typeface="Arial"/>
              </a:rPr>
              <a:t>La </a:t>
            </a:r>
            <a:r>
              <a:rPr dirty="0" sz="1100" spc="-5">
                <a:latin typeface="Arial"/>
                <a:cs typeface="Arial"/>
              </a:rPr>
              <a:t>compensación serie consiste </a:t>
            </a:r>
            <a:r>
              <a:rPr dirty="0" sz="1100">
                <a:latin typeface="Arial"/>
                <a:cs typeface="Arial"/>
              </a:rPr>
              <a:t>en </a:t>
            </a:r>
            <a:r>
              <a:rPr dirty="0" sz="1100" spc="-5">
                <a:latin typeface="Arial"/>
                <a:cs typeface="Arial"/>
              </a:rPr>
              <a:t>la conexión </a:t>
            </a:r>
            <a:r>
              <a:rPr dirty="0" sz="1100" spc="-1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condensadores </a:t>
            </a:r>
            <a:r>
              <a:rPr dirty="0" sz="1100">
                <a:latin typeface="Arial"/>
                <a:cs typeface="Arial"/>
              </a:rPr>
              <a:t>en </a:t>
            </a:r>
            <a:r>
              <a:rPr dirty="0" sz="1100" spc="-5">
                <a:latin typeface="Arial"/>
                <a:cs typeface="Arial"/>
              </a:rPr>
              <a:t>serie </a:t>
            </a:r>
            <a:r>
              <a:rPr dirty="0" sz="1100">
                <a:latin typeface="Arial"/>
                <a:cs typeface="Arial"/>
              </a:rPr>
              <a:t>con </a:t>
            </a:r>
            <a:r>
              <a:rPr dirty="0" sz="1100" spc="-5">
                <a:latin typeface="Arial"/>
                <a:cs typeface="Arial"/>
              </a:rPr>
              <a:t>la </a:t>
            </a:r>
            <a:r>
              <a:rPr dirty="0" sz="1100" spc="-10">
                <a:latin typeface="Arial"/>
                <a:cs typeface="Arial"/>
              </a:rPr>
              <a:t>línea </a:t>
            </a:r>
            <a:r>
              <a:rPr dirty="0" sz="1100">
                <a:latin typeface="Arial"/>
                <a:cs typeface="Arial"/>
              </a:rPr>
              <a:t>con  </a:t>
            </a:r>
            <a:r>
              <a:rPr dirty="0" sz="1100" spc="-5">
                <a:latin typeface="Arial"/>
                <a:cs typeface="Arial"/>
              </a:rPr>
              <a:t>la finalidad </a:t>
            </a:r>
            <a:r>
              <a:rPr dirty="0" sz="1100">
                <a:latin typeface="Arial"/>
                <a:cs typeface="Arial"/>
              </a:rPr>
              <a:t>de obtener una </a:t>
            </a:r>
            <a:r>
              <a:rPr dirty="0" sz="1100" spc="-5">
                <a:latin typeface="Arial"/>
                <a:cs typeface="Arial"/>
              </a:rPr>
              <a:t>menor reactancia </a:t>
            </a:r>
            <a:r>
              <a:rPr dirty="0" sz="1100">
                <a:latin typeface="Arial"/>
                <a:cs typeface="Arial"/>
              </a:rPr>
              <a:t>entre puntos </a:t>
            </a:r>
            <a:r>
              <a:rPr dirty="0" sz="1100" spc="-5">
                <a:latin typeface="Arial"/>
                <a:cs typeface="Arial"/>
              </a:rPr>
              <a:t>extremos </a:t>
            </a:r>
            <a:r>
              <a:rPr dirty="0" sz="1100">
                <a:latin typeface="Arial"/>
                <a:cs typeface="Arial"/>
              </a:rPr>
              <a:t>de una red. La  compensación </a:t>
            </a:r>
            <a:r>
              <a:rPr dirty="0" sz="1100" spc="-5">
                <a:latin typeface="Arial"/>
                <a:cs typeface="Arial"/>
              </a:rPr>
              <a:t>aumenta </a:t>
            </a:r>
            <a:r>
              <a:rPr dirty="0" sz="1100" spc="-10">
                <a:latin typeface="Arial"/>
                <a:cs typeface="Arial"/>
              </a:rPr>
              <a:t>la </a:t>
            </a:r>
            <a:r>
              <a:rPr dirty="0" sz="1100" spc="-5">
                <a:latin typeface="Arial"/>
                <a:cs typeface="Arial"/>
              </a:rPr>
              <a:t>capacidad del sistema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transferir potencia </a:t>
            </a:r>
            <a:r>
              <a:rPr dirty="0" sz="1100">
                <a:latin typeface="Arial"/>
                <a:cs typeface="Arial"/>
              </a:rPr>
              <a:t>y </a:t>
            </a:r>
            <a:r>
              <a:rPr dirty="0" sz="1100" spc="-5">
                <a:latin typeface="Arial"/>
                <a:cs typeface="Arial"/>
              </a:rPr>
              <a:t>reduce las</a:t>
            </a:r>
            <a:r>
              <a:rPr dirty="0" sz="1100" spc="-14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pérdidas  </a:t>
            </a:r>
            <a:r>
              <a:rPr dirty="0" sz="1100">
                <a:latin typeface="Arial"/>
                <a:cs typeface="Arial"/>
              </a:rPr>
              <a:t>efectivas</a:t>
            </a:r>
            <a:r>
              <a:rPr dirty="0" sz="1100" spc="1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.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549610" y="5987784"/>
            <a:ext cx="208942" cy="1096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93002" y="427735"/>
            <a:ext cx="16891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rlito"/>
                <a:cs typeface="Carlito"/>
              </a:rPr>
              <a:t>25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4968366"/>
            <a:ext cx="5260975" cy="193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>
                <a:latin typeface="Arial"/>
                <a:cs typeface="Arial"/>
              </a:rPr>
              <a:t>A </a:t>
            </a:r>
            <a:r>
              <a:rPr dirty="0" sz="1100" spc="-5">
                <a:latin typeface="Arial"/>
                <a:cs typeface="Arial"/>
              </a:rPr>
              <a:t>continuación </a:t>
            </a:r>
            <a:r>
              <a:rPr dirty="0" sz="1100">
                <a:latin typeface="Arial"/>
                <a:cs typeface="Arial"/>
              </a:rPr>
              <a:t>se </a:t>
            </a:r>
            <a:r>
              <a:rPr dirty="0" sz="1100" spc="-5">
                <a:latin typeface="Arial"/>
                <a:cs typeface="Arial"/>
              </a:rPr>
              <a:t>citan algunos modelos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compensación reactiva capacitiva</a:t>
            </a:r>
            <a:r>
              <a:rPr dirty="0" sz="1100" spc="1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serie.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360859" y="961958"/>
            <a:ext cx="4810526" cy="38081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19031" y="5360639"/>
            <a:ext cx="4128180" cy="27473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961822" y="8427336"/>
            <a:ext cx="2304745" cy="77126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427735"/>
            <a:ext cx="5760085" cy="88042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rlito"/>
                <a:cs typeface="Carlito"/>
              </a:rPr>
              <a:t>26</a:t>
            </a:r>
            <a:endParaRPr sz="1100">
              <a:latin typeface="Carlito"/>
              <a:cs typeface="Carlito"/>
            </a:endParaRPr>
          </a:p>
          <a:p>
            <a:pPr>
              <a:lnSpc>
                <a:spcPct val="100000"/>
              </a:lnSpc>
            </a:pPr>
            <a:endParaRPr sz="1100">
              <a:latin typeface="Carlito"/>
              <a:cs typeface="Carlito"/>
            </a:endParaRPr>
          </a:p>
          <a:p>
            <a:pPr algn="just" marL="12700" marR="5080">
              <a:lnSpc>
                <a:spcPct val="136100"/>
              </a:lnSpc>
              <a:spcBef>
                <a:spcPts val="885"/>
              </a:spcBef>
            </a:pPr>
            <a:r>
              <a:rPr dirty="0" sz="1200" spc="-5">
                <a:latin typeface="Arial"/>
                <a:cs typeface="Arial"/>
              </a:rPr>
              <a:t>Los </a:t>
            </a:r>
            <a:r>
              <a:rPr dirty="0" sz="1100" spc="-5">
                <a:latin typeface="Arial"/>
                <a:cs typeface="Arial"/>
              </a:rPr>
              <a:t>extremos del condensador </a:t>
            </a:r>
            <a:r>
              <a:rPr dirty="0" sz="1100">
                <a:latin typeface="Arial"/>
                <a:cs typeface="Arial"/>
              </a:rPr>
              <a:t>están </a:t>
            </a:r>
            <a:r>
              <a:rPr dirty="0" sz="1100" spc="-5">
                <a:latin typeface="Arial"/>
                <a:cs typeface="Arial"/>
              </a:rPr>
              <a:t>expuestos </a:t>
            </a:r>
            <a:r>
              <a:rPr dirty="0" sz="1100">
                <a:latin typeface="Arial"/>
                <a:cs typeface="Arial"/>
              </a:rPr>
              <a:t>a una </a:t>
            </a:r>
            <a:r>
              <a:rPr dirty="0" sz="1100" spc="-5">
                <a:latin typeface="Arial"/>
                <a:cs typeface="Arial"/>
              </a:rPr>
              <a:t>diferencia </a:t>
            </a:r>
            <a:r>
              <a:rPr dirty="0" sz="1100">
                <a:latin typeface="Arial"/>
                <a:cs typeface="Arial"/>
              </a:rPr>
              <a:t>de potencial </a:t>
            </a:r>
            <a:r>
              <a:rPr dirty="0" sz="1100" spc="-5">
                <a:latin typeface="Arial"/>
                <a:cs typeface="Arial"/>
              </a:rPr>
              <a:t>equivalente </a:t>
            </a:r>
            <a:r>
              <a:rPr dirty="0" sz="1100">
                <a:latin typeface="Arial"/>
                <a:cs typeface="Arial"/>
              </a:rPr>
              <a:t>a  </a:t>
            </a:r>
            <a:r>
              <a:rPr dirty="0" sz="1100" spc="-5">
                <a:latin typeface="Arial"/>
                <a:cs typeface="Arial"/>
              </a:rPr>
              <a:t>la caída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voltaje </a:t>
            </a:r>
            <a:r>
              <a:rPr dirty="0" sz="1100">
                <a:latin typeface="Arial"/>
                <a:cs typeface="Arial"/>
              </a:rPr>
              <a:t>que </a:t>
            </a:r>
            <a:r>
              <a:rPr dirty="0" sz="1100" spc="-5">
                <a:latin typeface="Arial"/>
                <a:cs typeface="Arial"/>
              </a:rPr>
              <a:t>existe </a:t>
            </a:r>
            <a:r>
              <a:rPr dirty="0" sz="1100">
                <a:latin typeface="Arial"/>
                <a:cs typeface="Arial"/>
              </a:rPr>
              <a:t>en </a:t>
            </a:r>
            <a:r>
              <a:rPr dirty="0" sz="1100" spc="-5">
                <a:latin typeface="Arial"/>
                <a:cs typeface="Arial"/>
              </a:rPr>
              <a:t>la línea. En </a:t>
            </a:r>
            <a:r>
              <a:rPr dirty="0" sz="1100">
                <a:latin typeface="Arial"/>
                <a:cs typeface="Arial"/>
              </a:rPr>
              <a:t>caso de que </a:t>
            </a:r>
            <a:r>
              <a:rPr dirty="0" sz="1100" spc="-5">
                <a:latin typeface="Arial"/>
                <a:cs typeface="Arial"/>
              </a:rPr>
              <a:t>exista </a:t>
            </a:r>
            <a:r>
              <a:rPr dirty="0" sz="1100">
                <a:latin typeface="Arial"/>
                <a:cs typeface="Arial"/>
              </a:rPr>
              <a:t>una </a:t>
            </a:r>
            <a:r>
              <a:rPr dirty="0" sz="1100" spc="-5">
                <a:latin typeface="Arial"/>
                <a:cs typeface="Arial"/>
              </a:rPr>
              <a:t>falla </a:t>
            </a:r>
            <a:r>
              <a:rPr dirty="0" sz="1100">
                <a:latin typeface="Arial"/>
                <a:cs typeface="Arial"/>
              </a:rPr>
              <a:t>aguas </a:t>
            </a:r>
            <a:r>
              <a:rPr dirty="0" sz="1100" spc="-5">
                <a:latin typeface="Arial"/>
                <a:cs typeface="Arial"/>
              </a:rPr>
              <a:t>abajo del  </a:t>
            </a:r>
            <a:r>
              <a:rPr dirty="0" sz="1100">
                <a:latin typeface="Arial"/>
                <a:cs typeface="Arial"/>
              </a:rPr>
              <a:t>condensador, </a:t>
            </a:r>
            <a:r>
              <a:rPr dirty="0" sz="1100" spc="-5">
                <a:latin typeface="Arial"/>
                <a:cs typeface="Arial"/>
              </a:rPr>
              <a:t>éste puede estar expuesto </a:t>
            </a:r>
            <a:r>
              <a:rPr dirty="0" sz="1100">
                <a:latin typeface="Arial"/>
                <a:cs typeface="Arial"/>
              </a:rPr>
              <a:t>a </a:t>
            </a:r>
            <a:r>
              <a:rPr dirty="0" sz="1100" spc="-5">
                <a:latin typeface="Arial"/>
                <a:cs typeface="Arial"/>
              </a:rPr>
              <a:t>altos niveles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voltaje </a:t>
            </a:r>
            <a:r>
              <a:rPr dirty="0" sz="1100">
                <a:latin typeface="Arial"/>
                <a:cs typeface="Arial"/>
              </a:rPr>
              <a:t>y </a:t>
            </a:r>
            <a:r>
              <a:rPr dirty="0" sz="1100" spc="-5">
                <a:latin typeface="Arial"/>
                <a:cs typeface="Arial"/>
              </a:rPr>
              <a:t>para protegerlo </a:t>
            </a:r>
            <a:r>
              <a:rPr dirty="0" sz="1100" spc="-10">
                <a:latin typeface="Arial"/>
                <a:cs typeface="Arial"/>
              </a:rPr>
              <a:t>un  </a:t>
            </a:r>
            <a:r>
              <a:rPr dirty="0" sz="1100" spc="-5">
                <a:latin typeface="Arial"/>
                <a:cs typeface="Arial"/>
              </a:rPr>
              <a:t>dispositivo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chispa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en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vacío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(cuyo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voltaje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disrupción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es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2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3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veces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el</a:t>
            </a:r>
            <a:r>
              <a:rPr dirty="0" sz="1100" spc="-7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voltaje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que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soporta  </a:t>
            </a:r>
            <a:r>
              <a:rPr dirty="0" sz="1100">
                <a:latin typeface="Arial"/>
                <a:cs typeface="Arial"/>
              </a:rPr>
              <a:t>el </a:t>
            </a:r>
            <a:r>
              <a:rPr dirty="0" sz="1100" spc="-5">
                <a:latin typeface="Arial"/>
                <a:cs typeface="Arial"/>
              </a:rPr>
              <a:t>condensador) </a:t>
            </a:r>
            <a:r>
              <a:rPr dirty="0" sz="1100">
                <a:latin typeface="Arial"/>
                <a:cs typeface="Arial"/>
              </a:rPr>
              <a:t>es </a:t>
            </a:r>
            <a:r>
              <a:rPr dirty="0" sz="1100" spc="-5">
                <a:latin typeface="Arial"/>
                <a:cs typeface="Arial"/>
              </a:rPr>
              <a:t>conectado </a:t>
            </a:r>
            <a:r>
              <a:rPr dirty="0" sz="1100">
                <a:latin typeface="Arial"/>
                <a:cs typeface="Arial"/>
              </a:rPr>
              <a:t>en </a:t>
            </a:r>
            <a:r>
              <a:rPr dirty="0" sz="1100" spc="-5">
                <a:latin typeface="Arial"/>
                <a:cs typeface="Arial"/>
              </a:rPr>
              <a:t>paralelo para </a:t>
            </a:r>
            <a:r>
              <a:rPr dirty="0" sz="1100">
                <a:latin typeface="Arial"/>
                <a:cs typeface="Arial"/>
              </a:rPr>
              <a:t>que en caso de que </a:t>
            </a:r>
            <a:r>
              <a:rPr dirty="0" sz="1100" spc="-5">
                <a:latin typeface="Arial"/>
                <a:cs typeface="Arial"/>
              </a:rPr>
              <a:t>exista presencia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alto  voltajes </a:t>
            </a:r>
            <a:r>
              <a:rPr dirty="0" sz="1100">
                <a:latin typeface="Arial"/>
                <a:cs typeface="Arial"/>
              </a:rPr>
              <a:t>el banco de </a:t>
            </a:r>
            <a:r>
              <a:rPr dirty="0" sz="1100" spc="-5">
                <a:latin typeface="Arial"/>
                <a:cs typeface="Arial"/>
              </a:rPr>
              <a:t>condensadores </a:t>
            </a:r>
            <a:r>
              <a:rPr dirty="0" sz="1100">
                <a:latin typeface="Arial"/>
                <a:cs typeface="Arial"/>
              </a:rPr>
              <a:t>sea </a:t>
            </a:r>
            <a:r>
              <a:rPr dirty="0" sz="1100" spc="-5">
                <a:latin typeface="Arial"/>
                <a:cs typeface="Arial"/>
              </a:rPr>
              <a:t>omitido. El circuito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amortiguamiento </a:t>
            </a:r>
            <a:r>
              <a:rPr dirty="0" sz="1100">
                <a:latin typeface="Arial"/>
                <a:cs typeface="Arial"/>
              </a:rPr>
              <a:t>D </a:t>
            </a:r>
            <a:r>
              <a:rPr dirty="0" sz="1100" spc="-5">
                <a:latin typeface="Arial"/>
                <a:cs typeface="Arial"/>
              </a:rPr>
              <a:t>limita la  </a:t>
            </a:r>
            <a:r>
              <a:rPr dirty="0" sz="1100">
                <a:latin typeface="Arial"/>
                <a:cs typeface="Arial"/>
              </a:rPr>
              <a:t>corriente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descarga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y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absorbe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la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energía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del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condensador.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Cuando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la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corriente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se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descarga  a </a:t>
            </a:r>
            <a:r>
              <a:rPr dirty="0" sz="1100" spc="-5">
                <a:latin typeface="Arial"/>
                <a:cs typeface="Arial"/>
              </a:rPr>
              <a:t>través del dispositivo </a:t>
            </a:r>
            <a:r>
              <a:rPr dirty="0" sz="1100">
                <a:latin typeface="Arial"/>
                <a:cs typeface="Arial"/>
              </a:rPr>
              <a:t>de chispa ésta se </a:t>
            </a:r>
            <a:r>
              <a:rPr dirty="0" sz="1100" spc="-5">
                <a:latin typeface="Arial"/>
                <a:cs typeface="Arial"/>
              </a:rPr>
              <a:t>detecta </a:t>
            </a:r>
            <a:r>
              <a:rPr dirty="0" sz="1100">
                <a:latin typeface="Arial"/>
                <a:cs typeface="Arial"/>
              </a:rPr>
              <a:t>y el </a:t>
            </a:r>
            <a:r>
              <a:rPr dirty="0" sz="1100" spc="-5">
                <a:latin typeface="Arial"/>
                <a:cs typeface="Arial"/>
              </a:rPr>
              <a:t>interruptor </a:t>
            </a:r>
            <a:r>
              <a:rPr dirty="0" sz="1100">
                <a:latin typeface="Arial"/>
                <a:cs typeface="Arial"/>
              </a:rPr>
              <a:t>S es </a:t>
            </a:r>
            <a:r>
              <a:rPr dirty="0" sz="1100" spc="-5">
                <a:latin typeface="Arial"/>
                <a:cs typeface="Arial"/>
              </a:rPr>
              <a:t>serrado </a:t>
            </a:r>
            <a:r>
              <a:rPr dirty="0" sz="1100">
                <a:latin typeface="Arial"/>
                <a:cs typeface="Arial"/>
              </a:rPr>
              <a:t>hasta cuando  </a:t>
            </a:r>
            <a:r>
              <a:rPr dirty="0" sz="1100" spc="-5">
                <a:latin typeface="Arial"/>
                <a:cs typeface="Arial"/>
              </a:rPr>
              <a:t>la corriente haya desaparecido. Cuando la corriente </a:t>
            </a:r>
            <a:r>
              <a:rPr dirty="0" sz="1100" spc="-1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descarga desaparece </a:t>
            </a:r>
            <a:r>
              <a:rPr dirty="0" sz="1100">
                <a:latin typeface="Arial"/>
                <a:cs typeface="Arial"/>
              </a:rPr>
              <a:t>el </a:t>
            </a:r>
            <a:r>
              <a:rPr dirty="0" sz="1100" spc="-5">
                <a:latin typeface="Arial"/>
                <a:cs typeface="Arial"/>
              </a:rPr>
              <a:t>interruptor </a:t>
            </a:r>
            <a:r>
              <a:rPr dirty="0" sz="1100">
                <a:latin typeface="Arial"/>
                <a:cs typeface="Arial"/>
              </a:rPr>
              <a:t>S  se abre </a:t>
            </a:r>
            <a:r>
              <a:rPr dirty="0" sz="1100" spc="-5">
                <a:latin typeface="Arial"/>
                <a:cs typeface="Arial"/>
              </a:rPr>
              <a:t>reinsertando </a:t>
            </a:r>
            <a:r>
              <a:rPr dirty="0" sz="1100">
                <a:latin typeface="Arial"/>
                <a:cs typeface="Arial"/>
              </a:rPr>
              <a:t>al </a:t>
            </a:r>
            <a:r>
              <a:rPr dirty="0" sz="1100" spc="-5">
                <a:latin typeface="Arial"/>
                <a:cs typeface="Arial"/>
              </a:rPr>
              <a:t>banco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condensadores, </a:t>
            </a:r>
            <a:r>
              <a:rPr dirty="0" sz="1100">
                <a:latin typeface="Arial"/>
                <a:cs typeface="Arial"/>
              </a:rPr>
              <a:t>el </a:t>
            </a:r>
            <a:r>
              <a:rPr dirty="0" sz="1100" spc="-5">
                <a:latin typeface="Arial"/>
                <a:cs typeface="Arial"/>
              </a:rPr>
              <a:t>esquema </a:t>
            </a:r>
            <a:r>
              <a:rPr dirty="0" sz="1100">
                <a:latin typeface="Arial"/>
                <a:cs typeface="Arial"/>
              </a:rPr>
              <a:t>A está </a:t>
            </a:r>
            <a:r>
              <a:rPr dirty="0" sz="1100" spc="-5">
                <a:latin typeface="Arial"/>
                <a:cs typeface="Arial"/>
              </a:rPr>
              <a:t>diseñado </a:t>
            </a:r>
            <a:r>
              <a:rPr dirty="0" sz="1100">
                <a:latin typeface="Arial"/>
                <a:cs typeface="Arial"/>
              </a:rPr>
              <a:t>para </a:t>
            </a:r>
            <a:r>
              <a:rPr dirty="0" sz="1100" spc="-5">
                <a:latin typeface="Arial"/>
                <a:cs typeface="Arial"/>
              </a:rPr>
              <a:t>realizar  la reinserción </a:t>
            </a:r>
            <a:r>
              <a:rPr dirty="0" sz="1100">
                <a:latin typeface="Arial"/>
                <a:cs typeface="Arial"/>
              </a:rPr>
              <a:t>en 200 ms a 300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ms.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>
              <a:latin typeface="Arial"/>
              <a:cs typeface="Arial"/>
            </a:endParaRPr>
          </a:p>
          <a:p>
            <a:pPr algn="just" marL="12700" marR="5080">
              <a:lnSpc>
                <a:spcPct val="136400"/>
              </a:lnSpc>
            </a:pPr>
            <a:r>
              <a:rPr dirty="0" sz="1100" spc="-5">
                <a:latin typeface="Arial"/>
                <a:cs typeface="Arial"/>
              </a:rPr>
              <a:t>El </a:t>
            </a:r>
            <a:r>
              <a:rPr dirty="0" sz="1100">
                <a:latin typeface="Arial"/>
                <a:cs typeface="Arial"/>
              </a:rPr>
              <a:t>esquema B </a:t>
            </a:r>
            <a:r>
              <a:rPr dirty="0" sz="1100" spc="-5">
                <a:latin typeface="Arial"/>
                <a:cs typeface="Arial"/>
              </a:rPr>
              <a:t>proporciona </a:t>
            </a:r>
            <a:r>
              <a:rPr dirty="0" sz="1100">
                <a:latin typeface="Arial"/>
                <a:cs typeface="Arial"/>
              </a:rPr>
              <a:t>una </a:t>
            </a:r>
            <a:r>
              <a:rPr dirty="0" sz="1100" spc="-5">
                <a:latin typeface="Arial"/>
                <a:cs typeface="Arial"/>
              </a:rPr>
              <a:t>reinserción </a:t>
            </a:r>
            <a:r>
              <a:rPr dirty="0" sz="1100">
                <a:latin typeface="Arial"/>
                <a:cs typeface="Arial"/>
              </a:rPr>
              <a:t>en el orden de </a:t>
            </a:r>
            <a:r>
              <a:rPr dirty="0" sz="1100" spc="-5">
                <a:latin typeface="Arial"/>
                <a:cs typeface="Arial"/>
              </a:rPr>
              <a:t>los </a:t>
            </a:r>
            <a:r>
              <a:rPr dirty="0" sz="1100">
                <a:latin typeface="Arial"/>
                <a:cs typeface="Arial"/>
              </a:rPr>
              <a:t>80 </a:t>
            </a:r>
            <a:r>
              <a:rPr dirty="0" sz="1100" spc="-5">
                <a:latin typeface="Arial"/>
                <a:cs typeface="Arial"/>
              </a:rPr>
              <a:t>ms, </a:t>
            </a:r>
            <a:r>
              <a:rPr dirty="0" sz="1100">
                <a:latin typeface="Arial"/>
                <a:cs typeface="Arial"/>
              </a:rPr>
              <a:t>en este caso G2 </a:t>
            </a:r>
            <a:r>
              <a:rPr dirty="0" sz="1100" spc="-5">
                <a:latin typeface="Arial"/>
                <a:cs typeface="Arial"/>
              </a:rPr>
              <a:t>tiene  </a:t>
            </a:r>
            <a:r>
              <a:rPr dirty="0" sz="1100">
                <a:latin typeface="Arial"/>
                <a:cs typeface="Arial"/>
              </a:rPr>
              <a:t>menor </a:t>
            </a:r>
            <a:r>
              <a:rPr dirty="0" sz="1100" spc="-5">
                <a:latin typeface="Arial"/>
                <a:cs typeface="Arial"/>
              </a:rPr>
              <a:t>voltaje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disrupción </a:t>
            </a:r>
            <a:r>
              <a:rPr dirty="0" sz="1100">
                <a:latin typeface="Arial"/>
                <a:cs typeface="Arial"/>
              </a:rPr>
              <a:t>que G1, si </a:t>
            </a:r>
            <a:r>
              <a:rPr dirty="0" sz="1100" spc="-5">
                <a:latin typeface="Arial"/>
                <a:cs typeface="Arial"/>
              </a:rPr>
              <a:t>la </a:t>
            </a:r>
            <a:r>
              <a:rPr dirty="0" sz="1100">
                <a:latin typeface="Arial"/>
                <a:cs typeface="Arial"/>
              </a:rPr>
              <a:t>falla se </a:t>
            </a:r>
            <a:r>
              <a:rPr dirty="0" sz="1100" spc="-5">
                <a:latin typeface="Arial"/>
                <a:cs typeface="Arial"/>
              </a:rPr>
              <a:t>limpia inmediatamente </a:t>
            </a:r>
            <a:r>
              <a:rPr dirty="0" sz="1100" spc="-10">
                <a:latin typeface="Arial"/>
                <a:cs typeface="Arial"/>
              </a:rPr>
              <a:t>se </a:t>
            </a:r>
            <a:r>
              <a:rPr dirty="0" sz="1100">
                <a:latin typeface="Arial"/>
                <a:cs typeface="Arial"/>
              </a:rPr>
              <a:t>abre S1, pero si  </a:t>
            </a:r>
            <a:r>
              <a:rPr dirty="0" sz="1100" spc="-5">
                <a:latin typeface="Arial"/>
                <a:cs typeface="Arial"/>
              </a:rPr>
              <a:t>la </a:t>
            </a:r>
            <a:r>
              <a:rPr dirty="0" sz="1100">
                <a:latin typeface="Arial"/>
                <a:cs typeface="Arial"/>
              </a:rPr>
              <a:t>falla </a:t>
            </a:r>
            <a:r>
              <a:rPr dirty="0" sz="1100" spc="-5">
                <a:latin typeface="Arial"/>
                <a:cs typeface="Arial"/>
              </a:rPr>
              <a:t>continúa </a:t>
            </a:r>
            <a:r>
              <a:rPr dirty="0" sz="1100">
                <a:latin typeface="Arial"/>
                <a:cs typeface="Arial"/>
              </a:rPr>
              <a:t>y </a:t>
            </a:r>
            <a:r>
              <a:rPr dirty="0" sz="1100" spc="-5">
                <a:latin typeface="Arial"/>
                <a:cs typeface="Arial"/>
              </a:rPr>
              <a:t>existe </a:t>
            </a:r>
            <a:r>
              <a:rPr dirty="0" sz="1100">
                <a:latin typeface="Arial"/>
                <a:cs typeface="Arial"/>
              </a:rPr>
              <a:t>presencia de </a:t>
            </a:r>
            <a:r>
              <a:rPr dirty="0" sz="1100" spc="-5">
                <a:latin typeface="Arial"/>
                <a:cs typeface="Arial"/>
              </a:rPr>
              <a:t>altos voltajes entonces </a:t>
            </a:r>
            <a:r>
              <a:rPr dirty="0" sz="1100">
                <a:latin typeface="Arial"/>
                <a:cs typeface="Arial"/>
              </a:rPr>
              <a:t>G1 </a:t>
            </a:r>
            <a:r>
              <a:rPr dirty="0" sz="1100" spc="-5">
                <a:latin typeface="Arial"/>
                <a:cs typeface="Arial"/>
              </a:rPr>
              <a:t>hará chispa procediéndose  </a:t>
            </a:r>
            <a:r>
              <a:rPr dirty="0" sz="1100">
                <a:latin typeface="Arial"/>
                <a:cs typeface="Arial"/>
              </a:rPr>
              <a:t>a serrar</a:t>
            </a:r>
            <a:r>
              <a:rPr dirty="0" sz="1100" spc="-1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S.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>
              <a:latin typeface="Arial"/>
              <a:cs typeface="Arial"/>
            </a:endParaRPr>
          </a:p>
          <a:p>
            <a:pPr algn="just" marL="12700" marR="6985">
              <a:lnSpc>
                <a:spcPct val="136400"/>
              </a:lnSpc>
            </a:pPr>
            <a:r>
              <a:rPr dirty="0" sz="1100" spc="-5">
                <a:latin typeface="Arial"/>
                <a:cs typeface="Arial"/>
              </a:rPr>
              <a:t>En </a:t>
            </a:r>
            <a:r>
              <a:rPr dirty="0" sz="1100">
                <a:latin typeface="Arial"/>
                <a:cs typeface="Arial"/>
              </a:rPr>
              <a:t>el </a:t>
            </a:r>
            <a:r>
              <a:rPr dirty="0" sz="1100" spc="-5">
                <a:latin typeface="Arial"/>
                <a:cs typeface="Arial"/>
              </a:rPr>
              <a:t>esquema </a:t>
            </a:r>
            <a:r>
              <a:rPr dirty="0" sz="1100">
                <a:latin typeface="Arial"/>
                <a:cs typeface="Arial"/>
              </a:rPr>
              <a:t>C el </a:t>
            </a:r>
            <a:r>
              <a:rPr dirty="0" sz="1100" spc="-5">
                <a:latin typeface="Arial"/>
                <a:cs typeface="Arial"/>
              </a:rPr>
              <a:t>resistor limita </a:t>
            </a:r>
            <a:r>
              <a:rPr dirty="0" sz="1100">
                <a:latin typeface="Arial"/>
                <a:cs typeface="Arial"/>
              </a:rPr>
              <a:t>el </a:t>
            </a:r>
            <a:r>
              <a:rPr dirty="0" sz="1100" spc="-5">
                <a:latin typeface="Arial"/>
                <a:cs typeface="Arial"/>
              </a:rPr>
              <a:t>voltaje </a:t>
            </a:r>
            <a:r>
              <a:rPr dirty="0" sz="1100">
                <a:latin typeface="Arial"/>
                <a:cs typeface="Arial"/>
              </a:rPr>
              <a:t>que puede </a:t>
            </a:r>
            <a:r>
              <a:rPr dirty="0" sz="1100" spc="-5">
                <a:latin typeface="Arial"/>
                <a:cs typeface="Arial"/>
              </a:rPr>
              <a:t>existir </a:t>
            </a:r>
            <a:r>
              <a:rPr dirty="0" sz="1100">
                <a:latin typeface="Arial"/>
                <a:cs typeface="Arial"/>
              </a:rPr>
              <a:t>en </a:t>
            </a:r>
            <a:r>
              <a:rPr dirty="0" sz="1100" spc="-5">
                <a:latin typeface="Arial"/>
                <a:cs typeface="Arial"/>
              </a:rPr>
              <a:t>los extremos del  </a:t>
            </a:r>
            <a:r>
              <a:rPr dirty="0" sz="1100">
                <a:latin typeface="Arial"/>
                <a:cs typeface="Arial"/>
              </a:rPr>
              <a:t>condensador, el </a:t>
            </a:r>
            <a:r>
              <a:rPr dirty="0" sz="1100" spc="-5">
                <a:latin typeface="Arial"/>
                <a:cs typeface="Arial"/>
              </a:rPr>
              <a:t>resistor </a:t>
            </a:r>
            <a:r>
              <a:rPr dirty="0" sz="1100">
                <a:latin typeface="Arial"/>
                <a:cs typeface="Arial"/>
              </a:rPr>
              <a:t>se encarga de </a:t>
            </a:r>
            <a:r>
              <a:rPr dirty="0" sz="1100" spc="-5">
                <a:latin typeface="Arial"/>
                <a:cs typeface="Arial"/>
              </a:rPr>
              <a:t>soportar toda la energía </a:t>
            </a:r>
            <a:r>
              <a:rPr dirty="0" sz="1100">
                <a:latin typeface="Arial"/>
                <a:cs typeface="Arial"/>
              </a:rPr>
              <a:t>que </a:t>
            </a:r>
            <a:r>
              <a:rPr dirty="0" sz="1100" spc="-5">
                <a:latin typeface="Arial"/>
                <a:cs typeface="Arial"/>
              </a:rPr>
              <a:t>produce la </a:t>
            </a:r>
            <a:r>
              <a:rPr dirty="0" sz="1100">
                <a:latin typeface="Arial"/>
                <a:cs typeface="Arial"/>
              </a:rPr>
              <a:t>falla y deja  de operar </a:t>
            </a:r>
            <a:r>
              <a:rPr dirty="0" sz="1100" spc="-5">
                <a:latin typeface="Arial"/>
                <a:cs typeface="Arial"/>
              </a:rPr>
              <a:t>inmediatamente </a:t>
            </a:r>
            <a:r>
              <a:rPr dirty="0" sz="1100">
                <a:latin typeface="Arial"/>
                <a:cs typeface="Arial"/>
              </a:rPr>
              <a:t>después de que </a:t>
            </a:r>
            <a:r>
              <a:rPr dirty="0" sz="1100" spc="-5">
                <a:latin typeface="Arial"/>
                <a:cs typeface="Arial"/>
              </a:rPr>
              <a:t>la falla </a:t>
            </a:r>
            <a:r>
              <a:rPr dirty="0" sz="1100">
                <a:latin typeface="Arial"/>
                <a:cs typeface="Arial"/>
              </a:rPr>
              <a:t>ha </a:t>
            </a:r>
            <a:r>
              <a:rPr dirty="0" sz="1100" spc="-5">
                <a:latin typeface="Arial"/>
                <a:cs typeface="Arial"/>
              </a:rPr>
              <a:t>sido limpiada. El dispositivo </a:t>
            </a:r>
            <a:r>
              <a:rPr dirty="0" sz="1100">
                <a:latin typeface="Arial"/>
                <a:cs typeface="Arial"/>
              </a:rPr>
              <a:t>de chispa  es colocado </a:t>
            </a:r>
            <a:r>
              <a:rPr dirty="0" sz="1100" spc="-5">
                <a:latin typeface="Arial"/>
                <a:cs typeface="Arial"/>
              </a:rPr>
              <a:t>como respaldo del resistor.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100" spc="-5" b="1">
                <a:latin typeface="Arial"/>
                <a:cs typeface="Arial"/>
              </a:rPr>
              <a:t>Ventajas: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050">
              <a:latin typeface="Arial"/>
              <a:cs typeface="Arial"/>
            </a:endParaRPr>
          </a:p>
          <a:p>
            <a:pPr algn="just" marL="12700" marR="5080">
              <a:lnSpc>
                <a:spcPct val="136400"/>
              </a:lnSpc>
              <a:spcBef>
                <a:spcPts val="5"/>
              </a:spcBef>
              <a:buChar char="·"/>
              <a:tabLst>
                <a:tab pos="148590" algn="l"/>
              </a:tabLst>
            </a:pPr>
            <a:r>
              <a:rPr dirty="0" sz="1100" spc="-5">
                <a:latin typeface="Arial"/>
                <a:cs typeface="Arial"/>
              </a:rPr>
              <a:t>La potencia reactiva “producida” </a:t>
            </a:r>
            <a:r>
              <a:rPr dirty="0" sz="1100" spc="-10">
                <a:latin typeface="Arial"/>
                <a:cs typeface="Arial"/>
              </a:rPr>
              <a:t>por </a:t>
            </a:r>
            <a:r>
              <a:rPr dirty="0" sz="1100" spc="-5">
                <a:latin typeface="Arial"/>
                <a:cs typeface="Arial"/>
              </a:rPr>
              <a:t>un condensador </a:t>
            </a:r>
            <a:r>
              <a:rPr dirty="0" sz="1100">
                <a:latin typeface="Arial"/>
                <a:cs typeface="Arial"/>
              </a:rPr>
              <a:t>serie </a:t>
            </a:r>
            <a:r>
              <a:rPr dirty="0" sz="1100" spc="-5">
                <a:latin typeface="Arial"/>
                <a:cs typeface="Arial"/>
              </a:rPr>
              <a:t>incrementa conforme </a:t>
            </a:r>
            <a:r>
              <a:rPr dirty="0" sz="1100">
                <a:latin typeface="Arial"/>
                <a:cs typeface="Arial"/>
              </a:rPr>
              <a:t>al  </a:t>
            </a:r>
            <a:r>
              <a:rPr dirty="0" sz="1100" spc="-5">
                <a:latin typeface="Arial"/>
                <a:cs typeface="Arial"/>
              </a:rPr>
              <a:t>incremento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potencia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reactiva </a:t>
            </a:r>
            <a:r>
              <a:rPr dirty="0" sz="1100">
                <a:latin typeface="Arial"/>
                <a:cs typeface="Arial"/>
              </a:rPr>
              <a:t>que es </a:t>
            </a:r>
            <a:r>
              <a:rPr dirty="0" sz="1100" spc="-5">
                <a:latin typeface="Arial"/>
                <a:cs typeface="Arial"/>
              </a:rPr>
              <a:t>transmitida, por lo </a:t>
            </a:r>
            <a:r>
              <a:rPr dirty="0" sz="1100">
                <a:latin typeface="Arial"/>
                <a:cs typeface="Arial"/>
              </a:rPr>
              <a:t>que se </a:t>
            </a:r>
            <a:r>
              <a:rPr dirty="0" sz="1100" spc="-5">
                <a:latin typeface="Arial"/>
                <a:cs typeface="Arial"/>
              </a:rPr>
              <a:t>puede decir </a:t>
            </a:r>
            <a:r>
              <a:rPr dirty="0" sz="1100" spc="5">
                <a:latin typeface="Arial"/>
                <a:cs typeface="Arial"/>
              </a:rPr>
              <a:t>que </a:t>
            </a:r>
            <a:r>
              <a:rPr dirty="0" sz="1100">
                <a:latin typeface="Arial"/>
                <a:cs typeface="Arial"/>
              </a:rPr>
              <a:t>un  condensador serie es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autoregulable.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"/>
              <a:buChar char="·"/>
            </a:pPr>
            <a:endParaRPr sz="1000">
              <a:latin typeface="Arial"/>
              <a:cs typeface="Arial"/>
            </a:endParaRPr>
          </a:p>
          <a:p>
            <a:pPr algn="just" marL="12700" marR="5715">
              <a:lnSpc>
                <a:spcPct val="136400"/>
              </a:lnSpc>
              <a:spcBef>
                <a:spcPts val="5"/>
              </a:spcBef>
              <a:buChar char="·"/>
              <a:tabLst>
                <a:tab pos="104139" algn="l"/>
              </a:tabLst>
            </a:pPr>
            <a:r>
              <a:rPr dirty="0" sz="1100" spc="-5">
                <a:latin typeface="Arial"/>
                <a:cs typeface="Arial"/>
              </a:rPr>
              <a:t>Mejora la estabilidad del sistema </a:t>
            </a:r>
            <a:r>
              <a:rPr dirty="0" sz="1100" spc="-10">
                <a:latin typeface="Arial"/>
                <a:cs typeface="Arial"/>
              </a:rPr>
              <a:t>ya </a:t>
            </a:r>
            <a:r>
              <a:rPr dirty="0" sz="1100">
                <a:latin typeface="Arial"/>
                <a:cs typeface="Arial"/>
              </a:rPr>
              <a:t>que </a:t>
            </a:r>
            <a:r>
              <a:rPr dirty="0" sz="1100" spc="-5">
                <a:latin typeface="Arial"/>
                <a:cs typeface="Arial"/>
              </a:rPr>
              <a:t>disminuye la impedancia total </a:t>
            </a:r>
            <a:r>
              <a:rPr dirty="0" sz="1100">
                <a:latin typeface="Arial"/>
                <a:cs typeface="Arial"/>
              </a:rPr>
              <a:t>entre </a:t>
            </a:r>
            <a:r>
              <a:rPr dirty="0" sz="1100" spc="-5">
                <a:latin typeface="Arial"/>
                <a:cs typeface="Arial"/>
              </a:rPr>
              <a:t>la </a:t>
            </a:r>
            <a:r>
              <a:rPr dirty="0" sz="1100">
                <a:latin typeface="Arial"/>
                <a:cs typeface="Arial"/>
              </a:rPr>
              <a:t>generación  y </a:t>
            </a:r>
            <a:r>
              <a:rPr dirty="0" sz="1100" spc="-5">
                <a:latin typeface="Arial"/>
                <a:cs typeface="Arial"/>
              </a:rPr>
              <a:t>la </a:t>
            </a:r>
            <a:r>
              <a:rPr dirty="0" sz="1100">
                <a:latin typeface="Arial"/>
                <a:cs typeface="Arial"/>
              </a:rPr>
              <a:t>carga </a:t>
            </a:r>
            <a:r>
              <a:rPr dirty="0" sz="1100" spc="-5">
                <a:latin typeface="Arial"/>
                <a:cs typeface="Arial"/>
              </a:rPr>
              <a:t>mejorando los valores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voltaje </a:t>
            </a:r>
            <a:r>
              <a:rPr dirty="0" sz="1100">
                <a:latin typeface="Arial"/>
                <a:cs typeface="Arial"/>
              </a:rPr>
              <a:t>en </a:t>
            </a:r>
            <a:r>
              <a:rPr dirty="0" sz="1100" spc="-5">
                <a:latin typeface="Arial"/>
                <a:cs typeface="Arial"/>
              </a:rPr>
              <a:t>los </a:t>
            </a:r>
            <a:r>
              <a:rPr dirty="0" sz="1100">
                <a:latin typeface="Arial"/>
                <a:cs typeface="Arial"/>
              </a:rPr>
              <a:t>que se puede </a:t>
            </a:r>
            <a:r>
              <a:rPr dirty="0" sz="1100" spc="-5">
                <a:latin typeface="Arial"/>
                <a:cs typeface="Arial"/>
              </a:rPr>
              <a:t>producir colapso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9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voltaje.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Arial"/>
              <a:buChar char="·"/>
            </a:pP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100" spc="-5" b="1">
                <a:latin typeface="Arial"/>
                <a:cs typeface="Arial"/>
              </a:rPr>
              <a:t>Desventajas: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50">
              <a:latin typeface="Arial"/>
              <a:cs typeface="Arial"/>
            </a:endParaRPr>
          </a:p>
          <a:p>
            <a:pPr algn="just" marL="12700" marR="5715">
              <a:lnSpc>
                <a:spcPct val="136500"/>
              </a:lnSpc>
              <a:spcBef>
                <a:spcPts val="5"/>
              </a:spcBef>
              <a:buChar char="·"/>
              <a:tabLst>
                <a:tab pos="99695" algn="l"/>
              </a:tabLst>
            </a:pPr>
            <a:r>
              <a:rPr dirty="0" sz="1100" spc="-5">
                <a:latin typeface="Arial"/>
                <a:cs typeface="Arial"/>
              </a:rPr>
              <a:t>Si </a:t>
            </a:r>
            <a:r>
              <a:rPr dirty="0" sz="1100">
                <a:latin typeface="Arial"/>
                <a:cs typeface="Arial"/>
              </a:rPr>
              <a:t>se </a:t>
            </a:r>
            <a:r>
              <a:rPr dirty="0" sz="1100" spc="-5">
                <a:latin typeface="Arial"/>
                <a:cs typeface="Arial"/>
              </a:rPr>
              <a:t>compensa </a:t>
            </a:r>
            <a:r>
              <a:rPr dirty="0" sz="1100">
                <a:latin typeface="Arial"/>
                <a:cs typeface="Arial"/>
              </a:rPr>
              <a:t>al </a:t>
            </a:r>
            <a:r>
              <a:rPr dirty="0" sz="1100" spc="-5">
                <a:latin typeface="Arial"/>
                <a:cs typeface="Arial"/>
              </a:rPr>
              <a:t>100%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 reactancia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 línea </a:t>
            </a:r>
            <a:r>
              <a:rPr dirty="0" sz="1100">
                <a:latin typeface="Arial"/>
                <a:cs typeface="Arial"/>
              </a:rPr>
              <a:t>puede ocasionar </a:t>
            </a:r>
            <a:r>
              <a:rPr dirty="0" sz="1100" spc="-5">
                <a:latin typeface="Arial"/>
                <a:cs typeface="Arial"/>
              </a:rPr>
              <a:t>resonancia serie </a:t>
            </a:r>
            <a:r>
              <a:rPr dirty="0" sz="1100">
                <a:latin typeface="Arial"/>
                <a:cs typeface="Arial"/>
              </a:rPr>
              <a:t>a </a:t>
            </a:r>
            <a:r>
              <a:rPr dirty="0" sz="1100" spc="-5">
                <a:latin typeface="Arial"/>
                <a:cs typeface="Arial"/>
              </a:rPr>
              <a:t>la  frecuencia fundamental, </a:t>
            </a:r>
            <a:r>
              <a:rPr dirty="0" sz="1100" spc="-10">
                <a:latin typeface="Arial"/>
                <a:cs typeface="Arial"/>
              </a:rPr>
              <a:t>ya </a:t>
            </a:r>
            <a:r>
              <a:rPr dirty="0" sz="1100">
                <a:latin typeface="Arial"/>
                <a:cs typeface="Arial"/>
              </a:rPr>
              <a:t>que </a:t>
            </a:r>
            <a:r>
              <a:rPr dirty="0" sz="1100" spc="-5">
                <a:latin typeface="Arial"/>
                <a:cs typeface="Arial"/>
              </a:rPr>
              <a:t>la reactancia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10">
                <a:latin typeface="Arial"/>
                <a:cs typeface="Arial"/>
              </a:rPr>
              <a:t>la línea </a:t>
            </a:r>
            <a:r>
              <a:rPr dirty="0" sz="1100" spc="-5">
                <a:latin typeface="Arial"/>
                <a:cs typeface="Arial"/>
              </a:rPr>
              <a:t>podría </a:t>
            </a:r>
            <a:r>
              <a:rPr dirty="0" sz="1100">
                <a:latin typeface="Arial"/>
                <a:cs typeface="Arial"/>
              </a:rPr>
              <a:t>ser </a:t>
            </a:r>
            <a:r>
              <a:rPr dirty="0" sz="1100" spc="-5">
                <a:latin typeface="Arial"/>
                <a:cs typeface="Arial"/>
              </a:rPr>
              <a:t>cero. Un valor máximo </a:t>
            </a:r>
            <a:r>
              <a:rPr dirty="0" sz="1100">
                <a:latin typeface="Arial"/>
                <a:cs typeface="Arial"/>
              </a:rPr>
              <a:t>de  compensación puede </a:t>
            </a:r>
            <a:r>
              <a:rPr dirty="0" sz="1100" spc="-5">
                <a:latin typeface="Arial"/>
                <a:cs typeface="Arial"/>
              </a:rPr>
              <a:t>ser del 80% </a:t>
            </a:r>
            <a:r>
              <a:rPr dirty="0" sz="1100">
                <a:latin typeface="Arial"/>
                <a:cs typeface="Arial"/>
              </a:rPr>
              <a:t>u 70% de </a:t>
            </a:r>
            <a:r>
              <a:rPr dirty="0" sz="1100" spc="-5">
                <a:latin typeface="Arial"/>
                <a:cs typeface="Arial"/>
              </a:rPr>
              <a:t>la reactancia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 línea.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"/>
              <a:buChar char="·"/>
            </a:pPr>
            <a:endParaRPr sz="1000">
              <a:latin typeface="Arial"/>
              <a:cs typeface="Arial"/>
            </a:endParaRPr>
          </a:p>
          <a:p>
            <a:pPr algn="just" marL="12700" marR="7620">
              <a:lnSpc>
                <a:spcPct val="136400"/>
              </a:lnSpc>
              <a:spcBef>
                <a:spcPts val="5"/>
              </a:spcBef>
              <a:buChar char="·"/>
              <a:tabLst>
                <a:tab pos="98425" algn="l"/>
              </a:tabLst>
            </a:pPr>
            <a:r>
              <a:rPr dirty="0" sz="1100">
                <a:latin typeface="Arial"/>
                <a:cs typeface="Arial"/>
              </a:rPr>
              <a:t>Trabaja al </a:t>
            </a:r>
            <a:r>
              <a:rPr dirty="0" sz="1100" spc="-5">
                <a:latin typeface="Arial"/>
                <a:cs typeface="Arial"/>
              </a:rPr>
              <a:t>mismo voltaje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 línea </a:t>
            </a:r>
            <a:r>
              <a:rPr dirty="0" sz="1100" spc="5">
                <a:latin typeface="Arial"/>
                <a:cs typeface="Arial"/>
              </a:rPr>
              <a:t>que </a:t>
            </a:r>
            <a:r>
              <a:rPr dirty="0" sz="1100" spc="-5">
                <a:latin typeface="Arial"/>
                <a:cs typeface="Arial"/>
              </a:rPr>
              <a:t>compensa, </a:t>
            </a:r>
            <a:r>
              <a:rPr dirty="0" sz="1100">
                <a:latin typeface="Arial"/>
                <a:cs typeface="Arial"/>
              </a:rPr>
              <a:t>por </a:t>
            </a:r>
            <a:r>
              <a:rPr dirty="0" sz="1100" spc="-5">
                <a:latin typeface="Arial"/>
                <a:cs typeface="Arial"/>
              </a:rPr>
              <a:t>lo </a:t>
            </a:r>
            <a:r>
              <a:rPr dirty="0" sz="1100">
                <a:latin typeface="Arial"/>
                <a:cs typeface="Arial"/>
              </a:rPr>
              <a:t>tanto el </a:t>
            </a:r>
            <a:r>
              <a:rPr dirty="0" sz="1100" spc="-5">
                <a:latin typeface="Arial"/>
                <a:cs typeface="Arial"/>
              </a:rPr>
              <a:t>equipamiento </a:t>
            </a:r>
            <a:r>
              <a:rPr dirty="0" sz="1100">
                <a:latin typeface="Arial"/>
                <a:cs typeface="Arial"/>
              </a:rPr>
              <a:t>debe </a:t>
            </a:r>
            <a:r>
              <a:rPr dirty="0" sz="1100" spc="-5">
                <a:latin typeface="Arial"/>
                <a:cs typeface="Arial"/>
              </a:rPr>
              <a:t>estar  lo suficientemente aislada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5">
                <a:latin typeface="Arial"/>
                <a:cs typeface="Arial"/>
              </a:rPr>
              <a:t> tierra.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427735"/>
            <a:ext cx="5776595" cy="21831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2159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rlito"/>
                <a:cs typeface="Carlito"/>
              </a:rPr>
              <a:t>27</a:t>
            </a:r>
            <a:endParaRPr sz="1100">
              <a:latin typeface="Carlito"/>
              <a:cs typeface="Carlito"/>
            </a:endParaRPr>
          </a:p>
          <a:p>
            <a:pPr>
              <a:lnSpc>
                <a:spcPct val="100000"/>
              </a:lnSpc>
            </a:pPr>
            <a:endParaRPr sz="11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900">
              <a:latin typeface="Carlito"/>
              <a:cs typeface="Carlito"/>
            </a:endParaRPr>
          </a:p>
          <a:p>
            <a:pPr algn="just" marL="12700">
              <a:lnSpc>
                <a:spcPct val="100000"/>
              </a:lnSpc>
            </a:pPr>
            <a:r>
              <a:rPr dirty="0" u="sng" sz="1400" spc="-60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Transformadores</a:t>
            </a:r>
            <a:r>
              <a:rPr dirty="0" u="sng" sz="1400" spc="-114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400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y</a:t>
            </a:r>
            <a:r>
              <a:rPr dirty="0" u="sng" sz="1400" spc="-150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400" spc="-60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Autransformadores</a:t>
            </a:r>
            <a:r>
              <a:rPr dirty="0" u="sng" sz="1400" spc="-114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400" spc="-45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con</a:t>
            </a:r>
            <a:r>
              <a:rPr dirty="0" u="sng" sz="1400" spc="-120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400" spc="-55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cambio</a:t>
            </a:r>
            <a:r>
              <a:rPr dirty="0" u="sng" sz="1400" spc="-120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400" spc="-35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de</a:t>
            </a:r>
            <a:r>
              <a:rPr dirty="0" u="sng" sz="1400" spc="-114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400" spc="-55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tomas</a:t>
            </a:r>
            <a:r>
              <a:rPr dirty="0" u="sng" sz="1400" spc="-110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400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o</a:t>
            </a:r>
            <a:r>
              <a:rPr dirty="0" u="sng" sz="1400" spc="-120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400" spc="-55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TAP        </a:t>
            </a:r>
            <a:r>
              <a:rPr dirty="0" u="sng" sz="1400" spc="180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endParaRPr sz="1400">
              <a:latin typeface="Arial"/>
              <a:cs typeface="Arial"/>
            </a:endParaRPr>
          </a:p>
          <a:p>
            <a:pPr algn="just" marL="12700" marR="22860">
              <a:lnSpc>
                <a:spcPct val="136400"/>
              </a:lnSpc>
              <a:spcBef>
                <a:spcPts val="1290"/>
              </a:spcBef>
            </a:pPr>
            <a:r>
              <a:rPr dirty="0" sz="1100">
                <a:latin typeface="Arial"/>
                <a:cs typeface="Arial"/>
              </a:rPr>
              <a:t>Los </a:t>
            </a:r>
            <a:r>
              <a:rPr dirty="0" sz="1100" spc="-5">
                <a:latin typeface="Arial"/>
                <a:cs typeface="Arial"/>
              </a:rPr>
              <a:t>transformadores con </a:t>
            </a:r>
            <a:r>
              <a:rPr dirty="0" sz="1100">
                <a:latin typeface="Arial"/>
                <a:cs typeface="Arial"/>
              </a:rPr>
              <a:t>cambio de </a:t>
            </a:r>
            <a:r>
              <a:rPr dirty="0" sz="1100" spc="-5">
                <a:latin typeface="Arial"/>
                <a:cs typeface="Arial"/>
              </a:rPr>
              <a:t>tomas </a:t>
            </a:r>
            <a:r>
              <a:rPr dirty="0" sz="1100">
                <a:latin typeface="Arial"/>
                <a:cs typeface="Arial"/>
              </a:rPr>
              <a:t>o TAP </a:t>
            </a:r>
            <a:r>
              <a:rPr dirty="0" sz="1100" spc="-5">
                <a:latin typeface="Arial"/>
                <a:cs typeface="Arial"/>
              </a:rPr>
              <a:t>contienen </a:t>
            </a:r>
            <a:r>
              <a:rPr dirty="0" sz="1100">
                <a:latin typeface="Arial"/>
                <a:cs typeface="Arial"/>
              </a:rPr>
              <a:t>un </a:t>
            </a:r>
            <a:r>
              <a:rPr dirty="0" sz="1100" spc="-5">
                <a:latin typeface="Arial"/>
                <a:cs typeface="Arial"/>
              </a:rPr>
              <a:t>devanado </a:t>
            </a:r>
            <a:r>
              <a:rPr dirty="0" sz="1100">
                <a:latin typeface="Arial"/>
                <a:cs typeface="Arial"/>
              </a:rPr>
              <a:t>en el que </a:t>
            </a:r>
            <a:r>
              <a:rPr dirty="0" sz="1100" spc="-5">
                <a:latin typeface="Arial"/>
                <a:cs typeface="Arial"/>
              </a:rPr>
              <a:t>la  conexión </a:t>
            </a:r>
            <a:r>
              <a:rPr dirty="0" sz="1100">
                <a:latin typeface="Arial"/>
                <a:cs typeface="Arial"/>
              </a:rPr>
              <a:t>puede </a:t>
            </a:r>
            <a:r>
              <a:rPr dirty="0" sz="1100" spc="-5">
                <a:latin typeface="Arial"/>
                <a:cs typeface="Arial"/>
              </a:rPr>
              <a:t>realizarse </a:t>
            </a:r>
            <a:r>
              <a:rPr dirty="0" sz="1100">
                <a:latin typeface="Arial"/>
                <a:cs typeface="Arial"/>
              </a:rPr>
              <a:t>a </a:t>
            </a:r>
            <a:r>
              <a:rPr dirty="0" sz="1100" spc="-5">
                <a:latin typeface="Arial"/>
                <a:cs typeface="Arial"/>
              </a:rPr>
              <a:t>lo largo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distintos puntos, permitiendo </a:t>
            </a:r>
            <a:r>
              <a:rPr dirty="0" sz="1100">
                <a:latin typeface="Arial"/>
                <a:cs typeface="Arial"/>
              </a:rPr>
              <a:t>una </a:t>
            </a:r>
            <a:r>
              <a:rPr dirty="0" sz="1100" spc="-5">
                <a:latin typeface="Arial"/>
                <a:cs typeface="Arial"/>
              </a:rPr>
              <a:t>regulación discreta 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 relación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transformación dentro </a:t>
            </a:r>
            <a:r>
              <a:rPr dirty="0" sz="1100">
                <a:latin typeface="Arial"/>
                <a:cs typeface="Arial"/>
              </a:rPr>
              <a:t>de un margen </a:t>
            </a:r>
            <a:r>
              <a:rPr dirty="0" sz="1100" spc="-5">
                <a:latin typeface="Arial"/>
                <a:cs typeface="Arial"/>
              </a:rPr>
              <a:t>relativamente</a:t>
            </a:r>
            <a:r>
              <a:rPr dirty="0" sz="110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estrecho.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00">
              <a:latin typeface="Arial"/>
              <a:cs typeface="Arial"/>
            </a:endParaRPr>
          </a:p>
          <a:p>
            <a:pPr algn="just" marL="12700" marR="20955">
              <a:lnSpc>
                <a:spcPct val="136400"/>
              </a:lnSpc>
            </a:pPr>
            <a:r>
              <a:rPr dirty="0" sz="1100">
                <a:latin typeface="Arial"/>
                <a:cs typeface="Arial"/>
              </a:rPr>
              <a:t>La </a:t>
            </a:r>
            <a:r>
              <a:rPr dirty="0" sz="1100" spc="-5">
                <a:latin typeface="Arial"/>
                <a:cs typeface="Arial"/>
              </a:rPr>
              <a:t>relación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transformación </a:t>
            </a:r>
            <a:r>
              <a:rPr dirty="0" sz="1100">
                <a:latin typeface="Arial"/>
                <a:cs typeface="Arial"/>
              </a:rPr>
              <a:t>puede ser </a:t>
            </a:r>
            <a:r>
              <a:rPr dirty="0" sz="1100" spc="-5">
                <a:latin typeface="Arial"/>
                <a:cs typeface="Arial"/>
              </a:rPr>
              <a:t>cambiada </a:t>
            </a:r>
            <a:r>
              <a:rPr dirty="0" sz="1100">
                <a:latin typeface="Arial"/>
                <a:cs typeface="Arial"/>
              </a:rPr>
              <a:t>con </a:t>
            </a:r>
            <a:r>
              <a:rPr dirty="0" sz="1100" spc="-5">
                <a:latin typeface="Arial"/>
                <a:cs typeface="Arial"/>
              </a:rPr>
              <a:t>la ayuda </a:t>
            </a:r>
            <a:r>
              <a:rPr dirty="0" sz="1100">
                <a:latin typeface="Arial"/>
                <a:cs typeface="Arial"/>
              </a:rPr>
              <a:t>de TAPs dispuestos en el  </a:t>
            </a:r>
            <a:r>
              <a:rPr dirty="0" sz="1100" spc="-5">
                <a:latin typeface="Arial"/>
                <a:cs typeface="Arial"/>
              </a:rPr>
              <a:t>lado </a:t>
            </a:r>
            <a:r>
              <a:rPr dirty="0" sz="1100">
                <a:latin typeface="Arial"/>
                <a:cs typeface="Arial"/>
              </a:rPr>
              <a:t>de baja </a:t>
            </a:r>
            <a:r>
              <a:rPr dirty="0" sz="1100" spc="-5">
                <a:latin typeface="Arial"/>
                <a:cs typeface="Arial"/>
              </a:rPr>
              <a:t>tensión </a:t>
            </a:r>
            <a:r>
              <a:rPr dirty="0" sz="1100">
                <a:latin typeface="Arial"/>
                <a:cs typeface="Arial"/>
              </a:rPr>
              <a:t>o </a:t>
            </a:r>
            <a:r>
              <a:rPr dirty="0" sz="1100" spc="-10">
                <a:latin typeface="Arial"/>
                <a:cs typeface="Arial"/>
              </a:rPr>
              <a:t>en </a:t>
            </a:r>
            <a:r>
              <a:rPr dirty="0" sz="1100">
                <a:latin typeface="Arial"/>
                <a:cs typeface="Arial"/>
              </a:rPr>
              <a:t>el </a:t>
            </a:r>
            <a:r>
              <a:rPr dirty="0" sz="1100" spc="-5">
                <a:latin typeface="Arial"/>
                <a:cs typeface="Arial"/>
              </a:rPr>
              <a:t>lado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alta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tensión.</a:t>
            </a:r>
            <a:endParaRPr sz="11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4226788"/>
            <a:ext cx="5760085" cy="52838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36400"/>
              </a:lnSpc>
              <a:spcBef>
                <a:spcPts val="95"/>
              </a:spcBef>
            </a:pPr>
            <a:r>
              <a:rPr dirty="0" sz="1100">
                <a:latin typeface="Arial"/>
                <a:cs typeface="Arial"/>
              </a:rPr>
              <a:t>Los </a:t>
            </a:r>
            <a:r>
              <a:rPr dirty="0" sz="1100" spc="-5">
                <a:latin typeface="Arial"/>
                <a:cs typeface="Arial"/>
              </a:rPr>
              <a:t>transformadores </a:t>
            </a:r>
            <a:r>
              <a:rPr dirty="0" sz="1100">
                <a:latin typeface="Arial"/>
                <a:cs typeface="Arial"/>
              </a:rPr>
              <a:t>con TAP </a:t>
            </a:r>
            <a:r>
              <a:rPr dirty="0" sz="1100" spc="-5">
                <a:latin typeface="Arial"/>
                <a:cs typeface="Arial"/>
              </a:rPr>
              <a:t>tienen la cualidad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controlar </a:t>
            </a:r>
            <a:r>
              <a:rPr dirty="0" sz="1100">
                <a:latin typeface="Arial"/>
                <a:cs typeface="Arial"/>
              </a:rPr>
              <a:t>el flujo de </a:t>
            </a:r>
            <a:r>
              <a:rPr dirty="0" sz="1100" spc="-5">
                <a:latin typeface="Arial"/>
                <a:cs typeface="Arial"/>
              </a:rPr>
              <a:t>reactivos </a:t>
            </a:r>
            <a:r>
              <a:rPr dirty="0" sz="1100">
                <a:latin typeface="Arial"/>
                <a:cs typeface="Arial"/>
              </a:rPr>
              <a:t>a través de  un red (no </a:t>
            </a:r>
            <a:r>
              <a:rPr dirty="0" sz="1100" spc="-5">
                <a:latin typeface="Arial"/>
                <a:cs typeface="Arial"/>
              </a:rPr>
              <a:t>generan reactivos) </a:t>
            </a:r>
            <a:r>
              <a:rPr dirty="0" sz="1100">
                <a:latin typeface="Arial"/>
                <a:cs typeface="Arial"/>
              </a:rPr>
              <a:t>y por ende para </a:t>
            </a:r>
            <a:r>
              <a:rPr dirty="0" sz="1100" spc="-5">
                <a:latin typeface="Arial"/>
                <a:cs typeface="Arial"/>
              </a:rPr>
              <a:t>cambiar la magnitud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tensión </a:t>
            </a:r>
            <a:r>
              <a:rPr dirty="0" sz="1100">
                <a:latin typeface="Arial"/>
                <a:cs typeface="Arial"/>
              </a:rPr>
              <a:t>en una </a:t>
            </a:r>
            <a:r>
              <a:rPr dirty="0" sz="1100" spc="-5">
                <a:latin typeface="Arial"/>
                <a:cs typeface="Arial"/>
              </a:rPr>
              <a:t>barra  redirigen los reactivos pudiendo ocasionar caídas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tensión </a:t>
            </a:r>
            <a:r>
              <a:rPr dirty="0" sz="1100" spc="-10">
                <a:latin typeface="Arial"/>
                <a:cs typeface="Arial"/>
              </a:rPr>
              <a:t>en </a:t>
            </a:r>
            <a:r>
              <a:rPr dirty="0" sz="1100" spc="-5">
                <a:latin typeface="Arial"/>
                <a:cs typeface="Arial"/>
              </a:rPr>
              <a:t>otras</a:t>
            </a:r>
            <a:r>
              <a:rPr dirty="0" sz="1100" spc="4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zonas.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>
              <a:latin typeface="Arial"/>
              <a:cs typeface="Arial"/>
            </a:endParaRPr>
          </a:p>
          <a:p>
            <a:pPr algn="just" marL="12700" marR="5080">
              <a:lnSpc>
                <a:spcPct val="136400"/>
              </a:lnSpc>
            </a:pPr>
            <a:r>
              <a:rPr dirty="0" sz="1100">
                <a:latin typeface="Arial"/>
                <a:cs typeface="Arial"/>
              </a:rPr>
              <a:t>Estos </a:t>
            </a:r>
            <a:r>
              <a:rPr dirty="0" sz="1100" spc="-5">
                <a:latin typeface="Arial"/>
                <a:cs typeface="Arial"/>
              </a:rPr>
              <a:t>transformadores </a:t>
            </a:r>
            <a:r>
              <a:rPr dirty="0" sz="1100">
                <a:latin typeface="Arial"/>
                <a:cs typeface="Arial"/>
              </a:rPr>
              <a:t>proporcionan una </a:t>
            </a:r>
            <a:r>
              <a:rPr dirty="0" sz="1100" spc="-5">
                <a:latin typeface="Arial"/>
                <a:cs typeface="Arial"/>
              </a:rPr>
              <a:t>herramienta sencilla </a:t>
            </a:r>
            <a:r>
              <a:rPr dirty="0" sz="1100">
                <a:latin typeface="Arial"/>
                <a:cs typeface="Arial"/>
              </a:rPr>
              <a:t>y </a:t>
            </a:r>
            <a:r>
              <a:rPr dirty="0" sz="1100" spc="-5">
                <a:latin typeface="Arial"/>
                <a:cs typeface="Arial"/>
              </a:rPr>
              <a:t>económica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control </a:t>
            </a:r>
            <a:r>
              <a:rPr dirty="0" sz="1100" spc="10">
                <a:latin typeface="Arial"/>
                <a:cs typeface="Arial"/>
              </a:rPr>
              <a:t>de  </a:t>
            </a:r>
            <a:r>
              <a:rPr dirty="0" sz="1100" spc="-5">
                <a:latin typeface="Arial"/>
                <a:cs typeface="Arial"/>
              </a:rPr>
              <a:t>tensión </a:t>
            </a:r>
            <a:r>
              <a:rPr dirty="0" sz="1100">
                <a:latin typeface="Arial"/>
                <a:cs typeface="Arial"/>
              </a:rPr>
              <a:t>en un </a:t>
            </a:r>
            <a:r>
              <a:rPr dirty="0" sz="1100" spc="-5">
                <a:latin typeface="Arial"/>
                <a:cs typeface="Arial"/>
              </a:rPr>
              <a:t>sistema eléctrico. Se aplican </a:t>
            </a:r>
            <a:r>
              <a:rPr dirty="0" sz="1100">
                <a:latin typeface="Arial"/>
                <a:cs typeface="Arial"/>
              </a:rPr>
              <a:t>tanto en redes de </a:t>
            </a:r>
            <a:r>
              <a:rPr dirty="0" sz="1100" spc="-5">
                <a:latin typeface="Arial"/>
                <a:cs typeface="Arial"/>
              </a:rPr>
              <a:t>transporte </a:t>
            </a:r>
            <a:r>
              <a:rPr dirty="0" sz="1100">
                <a:latin typeface="Arial"/>
                <a:cs typeface="Arial"/>
              </a:rPr>
              <a:t>como en redes de  </a:t>
            </a:r>
            <a:r>
              <a:rPr dirty="0" sz="1100" spc="-5">
                <a:latin typeface="Arial"/>
                <a:cs typeface="Arial"/>
              </a:rPr>
              <a:t>distribución.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000">
              <a:latin typeface="Arial"/>
              <a:cs typeface="Arial"/>
            </a:endParaRPr>
          </a:p>
          <a:p>
            <a:pPr algn="just" marL="12700" marR="5715">
              <a:lnSpc>
                <a:spcPct val="136400"/>
              </a:lnSpc>
            </a:pPr>
            <a:r>
              <a:rPr dirty="0" sz="1100" spc="-5">
                <a:latin typeface="Arial"/>
                <a:cs typeface="Arial"/>
              </a:rPr>
              <a:t>En las </a:t>
            </a:r>
            <a:r>
              <a:rPr dirty="0" sz="1100">
                <a:latin typeface="Arial"/>
                <a:cs typeface="Arial"/>
              </a:rPr>
              <a:t>redes de </a:t>
            </a:r>
            <a:r>
              <a:rPr dirty="0" sz="1100" spc="-5">
                <a:latin typeface="Arial"/>
                <a:cs typeface="Arial"/>
              </a:rPr>
              <a:t>transporte, </a:t>
            </a:r>
            <a:r>
              <a:rPr dirty="0" sz="1100">
                <a:latin typeface="Arial"/>
                <a:cs typeface="Arial"/>
              </a:rPr>
              <a:t>y </a:t>
            </a:r>
            <a:r>
              <a:rPr dirty="0" sz="1100" spc="-5">
                <a:latin typeface="Arial"/>
                <a:cs typeface="Arial"/>
              </a:rPr>
              <a:t>debido </a:t>
            </a:r>
            <a:r>
              <a:rPr dirty="0" sz="1100">
                <a:latin typeface="Arial"/>
                <a:cs typeface="Arial"/>
              </a:rPr>
              <a:t>a </a:t>
            </a:r>
            <a:r>
              <a:rPr dirty="0" sz="1100" spc="-5">
                <a:latin typeface="Arial"/>
                <a:cs typeface="Arial"/>
              </a:rPr>
              <a:t>la naturaleza mallada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las mismas, </a:t>
            </a:r>
            <a:r>
              <a:rPr dirty="0" sz="1100">
                <a:latin typeface="Arial"/>
                <a:cs typeface="Arial"/>
              </a:rPr>
              <a:t>el </a:t>
            </a:r>
            <a:r>
              <a:rPr dirty="0" sz="1100" spc="-5">
                <a:latin typeface="Arial"/>
                <a:cs typeface="Arial"/>
              </a:rPr>
              <a:t>efecto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los  transformadores </a:t>
            </a:r>
            <a:r>
              <a:rPr dirty="0" sz="1100">
                <a:latin typeface="Arial"/>
                <a:cs typeface="Arial"/>
              </a:rPr>
              <a:t>con </a:t>
            </a:r>
            <a:r>
              <a:rPr dirty="0" sz="1100" spc="-5">
                <a:latin typeface="Arial"/>
                <a:cs typeface="Arial"/>
              </a:rPr>
              <a:t>cambio </a:t>
            </a:r>
            <a:r>
              <a:rPr dirty="0" sz="1100">
                <a:latin typeface="Arial"/>
                <a:cs typeface="Arial"/>
              </a:rPr>
              <a:t>de tomas </a:t>
            </a:r>
            <a:r>
              <a:rPr dirty="0" sz="1100" spc="-5">
                <a:latin typeface="Arial"/>
                <a:cs typeface="Arial"/>
              </a:rPr>
              <a:t>sobre las tensiones </a:t>
            </a:r>
            <a:r>
              <a:rPr dirty="0" sz="1100">
                <a:latin typeface="Arial"/>
                <a:cs typeface="Arial"/>
              </a:rPr>
              <a:t>en </a:t>
            </a:r>
            <a:r>
              <a:rPr dirty="0" sz="1100" spc="-5">
                <a:latin typeface="Arial"/>
                <a:cs typeface="Arial"/>
              </a:rPr>
              <a:t>los </a:t>
            </a:r>
            <a:r>
              <a:rPr dirty="0" sz="1100">
                <a:latin typeface="Arial"/>
                <a:cs typeface="Arial"/>
              </a:rPr>
              <a:t>nodos y sobre el flujo de  </a:t>
            </a:r>
            <a:r>
              <a:rPr dirty="0" sz="1100" spc="-5">
                <a:latin typeface="Arial"/>
                <a:cs typeface="Arial"/>
              </a:rPr>
              <a:t>potencia reactiva depende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 configuración del sistema. En general, </a:t>
            </a:r>
            <a:r>
              <a:rPr dirty="0" sz="1100">
                <a:latin typeface="Arial"/>
                <a:cs typeface="Arial"/>
              </a:rPr>
              <a:t>para </a:t>
            </a:r>
            <a:r>
              <a:rPr dirty="0" sz="1100" spc="-5">
                <a:latin typeface="Arial"/>
                <a:cs typeface="Arial"/>
              </a:rPr>
              <a:t>controlar la  tensión </a:t>
            </a:r>
            <a:r>
              <a:rPr dirty="0" sz="1100">
                <a:latin typeface="Arial"/>
                <a:cs typeface="Arial"/>
              </a:rPr>
              <a:t>de una </a:t>
            </a:r>
            <a:r>
              <a:rPr dirty="0" sz="1100" spc="-5">
                <a:latin typeface="Arial"/>
                <a:cs typeface="Arial"/>
              </a:rPr>
              <a:t>parte del </a:t>
            </a:r>
            <a:r>
              <a:rPr dirty="0" sz="1100">
                <a:latin typeface="Arial"/>
                <a:cs typeface="Arial"/>
              </a:rPr>
              <a:t>sistema es </a:t>
            </a:r>
            <a:r>
              <a:rPr dirty="0" sz="1100" spc="-5">
                <a:latin typeface="Arial"/>
                <a:cs typeface="Arial"/>
              </a:rPr>
              <a:t>necesario operar </a:t>
            </a:r>
            <a:r>
              <a:rPr dirty="0" sz="1100">
                <a:latin typeface="Arial"/>
                <a:cs typeface="Arial"/>
              </a:rPr>
              <a:t>de forma </a:t>
            </a:r>
            <a:r>
              <a:rPr dirty="0" sz="1100" spc="-5">
                <a:latin typeface="Arial"/>
                <a:cs typeface="Arial"/>
              </a:rPr>
              <a:t>coordinada </a:t>
            </a:r>
            <a:r>
              <a:rPr dirty="0" sz="1100">
                <a:latin typeface="Arial"/>
                <a:cs typeface="Arial"/>
              </a:rPr>
              <a:t>sobre todos </a:t>
            </a:r>
            <a:r>
              <a:rPr dirty="0" sz="1100" spc="-10">
                <a:latin typeface="Arial"/>
                <a:cs typeface="Arial"/>
              </a:rPr>
              <a:t>los  </a:t>
            </a:r>
            <a:r>
              <a:rPr dirty="0" sz="1100" spc="-5">
                <a:latin typeface="Arial"/>
                <a:cs typeface="Arial"/>
              </a:rPr>
              <a:t>transformadores </a:t>
            </a:r>
            <a:r>
              <a:rPr dirty="0" sz="1100">
                <a:latin typeface="Arial"/>
                <a:cs typeface="Arial"/>
              </a:rPr>
              <a:t>con </a:t>
            </a:r>
            <a:r>
              <a:rPr dirty="0" sz="1100" spc="-5">
                <a:latin typeface="Arial"/>
                <a:cs typeface="Arial"/>
              </a:rPr>
              <a:t>cambio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tomas </a:t>
            </a:r>
            <a:r>
              <a:rPr dirty="0" sz="1100">
                <a:latin typeface="Arial"/>
                <a:cs typeface="Arial"/>
              </a:rPr>
              <a:t>que conectan esa </a:t>
            </a:r>
            <a:r>
              <a:rPr dirty="0" sz="1100" spc="-5">
                <a:latin typeface="Arial"/>
                <a:cs typeface="Arial"/>
              </a:rPr>
              <a:t>parte del sistema. Con frecuencia,  los </a:t>
            </a:r>
            <a:r>
              <a:rPr dirty="0" sz="1100">
                <a:latin typeface="Arial"/>
                <a:cs typeface="Arial"/>
              </a:rPr>
              <a:t>cambios de </a:t>
            </a:r>
            <a:r>
              <a:rPr dirty="0" sz="1100" spc="-5">
                <a:latin typeface="Arial"/>
                <a:cs typeface="Arial"/>
              </a:rPr>
              <a:t>tomas </a:t>
            </a:r>
            <a:r>
              <a:rPr dirty="0" sz="1100">
                <a:latin typeface="Arial"/>
                <a:cs typeface="Arial"/>
              </a:rPr>
              <a:t>se </a:t>
            </a:r>
            <a:r>
              <a:rPr dirty="0" sz="1100" spc="-5">
                <a:latin typeface="Arial"/>
                <a:cs typeface="Arial"/>
              </a:rPr>
              <a:t>instalan </a:t>
            </a:r>
            <a:r>
              <a:rPr dirty="0" sz="1100">
                <a:latin typeface="Arial"/>
                <a:cs typeface="Arial"/>
              </a:rPr>
              <a:t>en todos </a:t>
            </a:r>
            <a:r>
              <a:rPr dirty="0" sz="1100" spc="-5">
                <a:latin typeface="Arial"/>
                <a:cs typeface="Arial"/>
              </a:rPr>
              <a:t>los transformadores </a:t>
            </a:r>
            <a:r>
              <a:rPr dirty="0" sz="1100">
                <a:latin typeface="Arial"/>
                <a:cs typeface="Arial"/>
              </a:rPr>
              <a:t>que </a:t>
            </a:r>
            <a:r>
              <a:rPr dirty="0" sz="1100" spc="-5">
                <a:latin typeface="Arial"/>
                <a:cs typeface="Arial"/>
              </a:rPr>
              <a:t>conectan subsistemas </a:t>
            </a:r>
            <a:r>
              <a:rPr dirty="0" sz="1100">
                <a:latin typeface="Arial"/>
                <a:cs typeface="Arial"/>
              </a:rPr>
              <a:t>a  </a:t>
            </a:r>
            <a:r>
              <a:rPr dirty="0" sz="1100" spc="-5">
                <a:latin typeface="Arial"/>
                <a:cs typeface="Arial"/>
              </a:rPr>
              <a:t>determinada tensión. Por ejemplo, </a:t>
            </a:r>
            <a:r>
              <a:rPr dirty="0" sz="1100">
                <a:latin typeface="Arial"/>
                <a:cs typeface="Arial"/>
              </a:rPr>
              <a:t>en todos </a:t>
            </a:r>
            <a:r>
              <a:rPr dirty="0" sz="1100" spc="-5">
                <a:latin typeface="Arial"/>
                <a:cs typeface="Arial"/>
              </a:rPr>
              <a:t>los transformadores </a:t>
            </a:r>
            <a:r>
              <a:rPr dirty="0" sz="1100">
                <a:latin typeface="Arial"/>
                <a:cs typeface="Arial"/>
              </a:rPr>
              <a:t>a </a:t>
            </a:r>
            <a:r>
              <a:rPr dirty="0" sz="1100" spc="-5">
                <a:latin typeface="Arial"/>
                <a:cs typeface="Arial"/>
              </a:rPr>
              <a:t>la salida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los  </a:t>
            </a:r>
            <a:r>
              <a:rPr dirty="0" sz="1100">
                <a:latin typeface="Arial"/>
                <a:cs typeface="Arial"/>
              </a:rPr>
              <a:t>generadores </a:t>
            </a:r>
            <a:r>
              <a:rPr dirty="0" sz="1100" spc="-5">
                <a:latin typeface="Arial"/>
                <a:cs typeface="Arial"/>
              </a:rPr>
              <a:t>síncronos, </a:t>
            </a:r>
            <a:r>
              <a:rPr dirty="0" sz="1100">
                <a:latin typeface="Arial"/>
                <a:cs typeface="Arial"/>
              </a:rPr>
              <a:t>o en todos </a:t>
            </a:r>
            <a:r>
              <a:rPr dirty="0" sz="1100" spc="-5">
                <a:latin typeface="Arial"/>
                <a:cs typeface="Arial"/>
              </a:rPr>
              <a:t>los </a:t>
            </a:r>
            <a:r>
              <a:rPr dirty="0" sz="1100">
                <a:latin typeface="Arial"/>
                <a:cs typeface="Arial"/>
              </a:rPr>
              <a:t>que </a:t>
            </a:r>
            <a:r>
              <a:rPr dirty="0" sz="1100" spc="-5">
                <a:latin typeface="Arial"/>
                <a:cs typeface="Arial"/>
              </a:rPr>
              <a:t>conectan la </a:t>
            </a:r>
            <a:r>
              <a:rPr dirty="0" sz="1100">
                <a:latin typeface="Arial"/>
                <a:cs typeface="Arial"/>
              </a:rPr>
              <a:t>red de 500 </a:t>
            </a:r>
            <a:r>
              <a:rPr dirty="0" sz="1100" spc="5">
                <a:latin typeface="Arial"/>
                <a:cs typeface="Arial"/>
              </a:rPr>
              <a:t>kV </a:t>
            </a:r>
            <a:r>
              <a:rPr dirty="0" sz="1100">
                <a:latin typeface="Arial"/>
                <a:cs typeface="Arial"/>
              </a:rPr>
              <a:t>con </a:t>
            </a:r>
            <a:r>
              <a:rPr dirty="0" sz="1100" spc="-5">
                <a:latin typeface="Arial"/>
                <a:cs typeface="Arial"/>
              </a:rPr>
              <a:t>la </a:t>
            </a:r>
            <a:r>
              <a:rPr dirty="0" sz="1100">
                <a:latin typeface="Arial"/>
                <a:cs typeface="Arial"/>
              </a:rPr>
              <a:t>de 220 </a:t>
            </a:r>
            <a:r>
              <a:rPr dirty="0" sz="1100" spc="-5">
                <a:latin typeface="Arial"/>
                <a:cs typeface="Arial"/>
              </a:rPr>
              <a:t>kV, </a:t>
            </a:r>
            <a:r>
              <a:rPr dirty="0" sz="1100">
                <a:latin typeface="Arial"/>
                <a:cs typeface="Arial"/>
              </a:rPr>
              <a:t>o en  todos </a:t>
            </a:r>
            <a:r>
              <a:rPr dirty="0" sz="1100" spc="-5">
                <a:latin typeface="Arial"/>
                <a:cs typeface="Arial"/>
              </a:rPr>
              <a:t>los </a:t>
            </a:r>
            <a:r>
              <a:rPr dirty="0" sz="1100">
                <a:latin typeface="Arial"/>
                <a:cs typeface="Arial"/>
              </a:rPr>
              <a:t>que conectan </a:t>
            </a:r>
            <a:r>
              <a:rPr dirty="0" sz="1100" spc="-5">
                <a:latin typeface="Arial"/>
                <a:cs typeface="Arial"/>
              </a:rPr>
              <a:t>la </a:t>
            </a:r>
            <a:r>
              <a:rPr dirty="0" sz="1100">
                <a:latin typeface="Arial"/>
                <a:cs typeface="Arial"/>
              </a:rPr>
              <a:t>red de </a:t>
            </a:r>
            <a:r>
              <a:rPr dirty="0" sz="1100" spc="-5">
                <a:latin typeface="Arial"/>
                <a:cs typeface="Arial"/>
              </a:rPr>
              <a:t>transporte </a:t>
            </a:r>
            <a:r>
              <a:rPr dirty="0" sz="1100">
                <a:latin typeface="Arial"/>
                <a:cs typeface="Arial"/>
              </a:rPr>
              <a:t>a </a:t>
            </a:r>
            <a:r>
              <a:rPr dirty="0" sz="1100" spc="-5">
                <a:latin typeface="Arial"/>
                <a:cs typeface="Arial"/>
              </a:rPr>
              <a:t>alta tensión </a:t>
            </a:r>
            <a:r>
              <a:rPr dirty="0" sz="1100">
                <a:latin typeface="Arial"/>
                <a:cs typeface="Arial"/>
              </a:rPr>
              <a:t>con </a:t>
            </a:r>
            <a:r>
              <a:rPr dirty="0" sz="1100" spc="-5">
                <a:latin typeface="Arial"/>
                <a:cs typeface="Arial"/>
              </a:rPr>
              <a:t>las </a:t>
            </a:r>
            <a:r>
              <a:rPr dirty="0" sz="1100">
                <a:latin typeface="Arial"/>
                <a:cs typeface="Arial"/>
              </a:rPr>
              <a:t>redes de </a:t>
            </a:r>
            <a:r>
              <a:rPr dirty="0" sz="1100" spc="-5">
                <a:latin typeface="Arial"/>
                <a:cs typeface="Arial"/>
              </a:rPr>
              <a:t>distribución </a:t>
            </a:r>
            <a:r>
              <a:rPr dirty="0" sz="1100">
                <a:latin typeface="Arial"/>
                <a:cs typeface="Arial"/>
              </a:rPr>
              <a:t>a  </a:t>
            </a:r>
            <a:r>
              <a:rPr dirty="0" sz="1100" spc="-5">
                <a:latin typeface="Arial"/>
                <a:cs typeface="Arial"/>
              </a:rPr>
              <a:t>media tensión. </a:t>
            </a:r>
            <a:r>
              <a:rPr dirty="0" sz="1100">
                <a:latin typeface="Arial"/>
                <a:cs typeface="Arial"/>
              </a:rPr>
              <a:t>La </a:t>
            </a:r>
            <a:r>
              <a:rPr dirty="0" sz="1100" spc="-5">
                <a:latin typeface="Arial"/>
                <a:cs typeface="Arial"/>
              </a:rPr>
              <a:t>solución particular depende </a:t>
            </a:r>
            <a:r>
              <a:rPr dirty="0" sz="1100" spc="-1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 red, </a:t>
            </a:r>
            <a:r>
              <a:rPr dirty="0" sz="1100">
                <a:latin typeface="Arial"/>
                <a:cs typeface="Arial"/>
              </a:rPr>
              <a:t>pues cada </a:t>
            </a:r>
            <a:r>
              <a:rPr dirty="0" sz="1100" spc="-5">
                <a:latin typeface="Arial"/>
                <a:cs typeface="Arial"/>
              </a:rPr>
              <a:t>Operador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Sistema  tiene </a:t>
            </a:r>
            <a:r>
              <a:rPr dirty="0" sz="1100">
                <a:latin typeface="Arial"/>
                <a:cs typeface="Arial"/>
              </a:rPr>
              <a:t>su </a:t>
            </a:r>
            <a:r>
              <a:rPr dirty="0" sz="1100" spc="-5">
                <a:latin typeface="Arial"/>
                <a:cs typeface="Arial"/>
              </a:rPr>
              <a:t>propia estrategia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instalación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transformadores</a:t>
            </a:r>
            <a:r>
              <a:rPr dirty="0" sz="1100" spc="2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reguladores.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00">
              <a:latin typeface="Arial"/>
              <a:cs typeface="Arial"/>
            </a:endParaRPr>
          </a:p>
          <a:p>
            <a:pPr algn="just" marL="12700" marR="8255">
              <a:lnSpc>
                <a:spcPct val="136400"/>
              </a:lnSpc>
              <a:spcBef>
                <a:spcPts val="5"/>
              </a:spcBef>
            </a:pPr>
            <a:r>
              <a:rPr dirty="0" sz="1100" spc="-5">
                <a:latin typeface="Arial"/>
                <a:cs typeface="Arial"/>
              </a:rPr>
              <a:t>En las </a:t>
            </a:r>
            <a:r>
              <a:rPr dirty="0" sz="1100">
                <a:latin typeface="Arial"/>
                <a:cs typeface="Arial"/>
              </a:rPr>
              <a:t>redes de </a:t>
            </a:r>
            <a:r>
              <a:rPr dirty="0" sz="1100" spc="-5">
                <a:latin typeface="Arial"/>
                <a:cs typeface="Arial"/>
              </a:rPr>
              <a:t>distribución, </a:t>
            </a:r>
            <a:r>
              <a:rPr dirty="0" sz="1100">
                <a:latin typeface="Arial"/>
                <a:cs typeface="Arial"/>
              </a:rPr>
              <a:t>el </a:t>
            </a:r>
            <a:r>
              <a:rPr dirty="0" sz="1100" spc="-5">
                <a:latin typeface="Arial"/>
                <a:cs typeface="Arial"/>
              </a:rPr>
              <a:t>carácter radial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las </a:t>
            </a:r>
            <a:r>
              <a:rPr dirty="0" sz="1100">
                <a:latin typeface="Arial"/>
                <a:cs typeface="Arial"/>
              </a:rPr>
              <a:t>mismas </a:t>
            </a:r>
            <a:r>
              <a:rPr dirty="0" sz="1100" spc="-5">
                <a:latin typeface="Arial"/>
                <a:cs typeface="Arial"/>
              </a:rPr>
              <a:t>simplifica </a:t>
            </a:r>
            <a:r>
              <a:rPr dirty="0" sz="1100">
                <a:latin typeface="Arial"/>
                <a:cs typeface="Arial"/>
              </a:rPr>
              <a:t>el control de </a:t>
            </a:r>
            <a:r>
              <a:rPr dirty="0" sz="1100" spc="-5">
                <a:latin typeface="Arial"/>
                <a:cs typeface="Arial"/>
              </a:rPr>
              <a:t>tensión.  </a:t>
            </a:r>
            <a:r>
              <a:rPr dirty="0" sz="1100">
                <a:latin typeface="Arial"/>
                <a:cs typeface="Arial"/>
              </a:rPr>
              <a:t>Éste </a:t>
            </a:r>
            <a:r>
              <a:rPr dirty="0" sz="1100" spc="-5">
                <a:latin typeface="Arial"/>
                <a:cs typeface="Arial"/>
              </a:rPr>
              <a:t>suele realizarse </a:t>
            </a:r>
            <a:r>
              <a:rPr dirty="0" sz="1100">
                <a:latin typeface="Arial"/>
                <a:cs typeface="Arial"/>
              </a:rPr>
              <a:t>a </a:t>
            </a:r>
            <a:r>
              <a:rPr dirty="0" sz="1100" spc="-5">
                <a:latin typeface="Arial"/>
                <a:cs typeface="Arial"/>
              </a:rPr>
              <a:t>lo </a:t>
            </a:r>
            <a:r>
              <a:rPr dirty="0" sz="1100">
                <a:latin typeface="Arial"/>
                <a:cs typeface="Arial"/>
              </a:rPr>
              <a:t>largo de </a:t>
            </a:r>
            <a:r>
              <a:rPr dirty="0" sz="1100" spc="-5">
                <a:latin typeface="Arial"/>
                <a:cs typeface="Arial"/>
              </a:rPr>
              <a:t>las líneas, mediante la conexión </a:t>
            </a:r>
            <a:r>
              <a:rPr dirty="0" sz="1100" spc="-10">
                <a:latin typeface="Arial"/>
                <a:cs typeface="Arial"/>
              </a:rPr>
              <a:t>de </a:t>
            </a:r>
            <a:r>
              <a:rPr dirty="0" sz="1100">
                <a:latin typeface="Arial"/>
                <a:cs typeface="Arial"/>
              </a:rPr>
              <a:t>condensadores y  </a:t>
            </a:r>
            <a:r>
              <a:rPr dirty="0" sz="1100" spc="-5">
                <a:latin typeface="Arial"/>
                <a:cs typeface="Arial"/>
              </a:rPr>
              <a:t>mediante </a:t>
            </a:r>
            <a:r>
              <a:rPr dirty="0" sz="1100">
                <a:latin typeface="Arial"/>
                <a:cs typeface="Arial"/>
              </a:rPr>
              <a:t>el </a:t>
            </a:r>
            <a:r>
              <a:rPr dirty="0" sz="1100" spc="-5">
                <a:latin typeface="Arial"/>
                <a:cs typeface="Arial"/>
              </a:rPr>
              <a:t>uso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autotransformadores reguladores. Habitualmente, estos transformadores  </a:t>
            </a:r>
            <a:r>
              <a:rPr dirty="0" sz="1100">
                <a:latin typeface="Arial"/>
                <a:cs typeface="Arial"/>
              </a:rPr>
              <a:t>no cambian </a:t>
            </a:r>
            <a:r>
              <a:rPr dirty="0" sz="1100" spc="-5">
                <a:latin typeface="Arial"/>
                <a:cs typeface="Arial"/>
              </a:rPr>
              <a:t>la tensión nominal </a:t>
            </a:r>
            <a:r>
              <a:rPr dirty="0" sz="1100">
                <a:latin typeface="Arial"/>
                <a:cs typeface="Arial"/>
              </a:rPr>
              <a:t>entre sus </a:t>
            </a:r>
            <a:r>
              <a:rPr dirty="0" sz="1100" spc="-5">
                <a:latin typeface="Arial"/>
                <a:cs typeface="Arial"/>
              </a:rPr>
              <a:t>terminales, por lo </a:t>
            </a:r>
            <a:r>
              <a:rPr dirty="0" sz="1100" spc="5">
                <a:latin typeface="Arial"/>
                <a:cs typeface="Arial"/>
              </a:rPr>
              <a:t>que </a:t>
            </a:r>
            <a:r>
              <a:rPr dirty="0" sz="1100">
                <a:latin typeface="Arial"/>
                <a:cs typeface="Arial"/>
              </a:rPr>
              <a:t>su </a:t>
            </a:r>
            <a:r>
              <a:rPr dirty="0" sz="1100" spc="-5">
                <a:latin typeface="Arial"/>
                <a:cs typeface="Arial"/>
              </a:rPr>
              <a:t>único cometido </a:t>
            </a:r>
            <a:r>
              <a:rPr dirty="0" sz="1100" spc="-10">
                <a:latin typeface="Arial"/>
                <a:cs typeface="Arial"/>
              </a:rPr>
              <a:t>es</a:t>
            </a:r>
            <a:r>
              <a:rPr dirty="0" sz="1100" spc="22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regular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313202" y="2809218"/>
            <a:ext cx="2905891" cy="124175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427735"/>
            <a:ext cx="5760085" cy="9544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rlito"/>
                <a:cs typeface="Carlito"/>
              </a:rPr>
              <a:t>28</a:t>
            </a:r>
            <a:endParaRPr sz="1100">
              <a:latin typeface="Carlito"/>
              <a:cs typeface="Carlito"/>
            </a:endParaRPr>
          </a:p>
          <a:p>
            <a:pPr>
              <a:lnSpc>
                <a:spcPct val="100000"/>
              </a:lnSpc>
            </a:pPr>
            <a:endParaRPr sz="11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850">
              <a:latin typeface="Carlito"/>
              <a:cs typeface="Carlito"/>
            </a:endParaRPr>
          </a:p>
          <a:p>
            <a:pPr marL="12700" marR="7620">
              <a:lnSpc>
                <a:spcPct val="136500"/>
              </a:lnSpc>
              <a:spcBef>
                <a:spcPts val="5"/>
              </a:spcBef>
            </a:pPr>
            <a:r>
              <a:rPr dirty="0" sz="1100" spc="-5">
                <a:latin typeface="Arial"/>
                <a:cs typeface="Arial"/>
              </a:rPr>
              <a:t>la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tensión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mediante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el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cambiador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7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tomas.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Es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común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referirse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ellos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por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su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denominaciones  </a:t>
            </a:r>
            <a:r>
              <a:rPr dirty="0" sz="1100">
                <a:latin typeface="Arial"/>
                <a:cs typeface="Arial"/>
              </a:rPr>
              <a:t>en </a:t>
            </a:r>
            <a:r>
              <a:rPr dirty="0" sz="1100" spc="-5">
                <a:latin typeface="Arial"/>
                <a:cs typeface="Arial"/>
              </a:rPr>
              <a:t>inglés ``boosters'' </a:t>
            </a:r>
            <a:r>
              <a:rPr dirty="0" sz="1100">
                <a:latin typeface="Arial"/>
                <a:cs typeface="Arial"/>
              </a:rPr>
              <a:t>o </a:t>
            </a:r>
            <a:r>
              <a:rPr dirty="0" sz="1100" spc="-5">
                <a:latin typeface="Arial"/>
                <a:cs typeface="Arial"/>
              </a:rPr>
              <a:t>``step voltage regulators''</a:t>
            </a:r>
            <a:r>
              <a:rPr dirty="0" sz="110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(SVR).</a:t>
            </a:r>
            <a:endParaRPr sz="1100">
              <a:latin typeface="Arial"/>
              <a:cs typeface="Arial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796848" y="1604591"/>
          <a:ext cx="5968365" cy="50133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968365"/>
              </a:tblGrid>
              <a:tr h="3588599">
                <a:tc>
                  <a:txBody>
                    <a:bodyPr/>
                    <a:lstStyle/>
                    <a:p>
                      <a:pPr algn="just" marL="127000">
                        <a:lnSpc>
                          <a:spcPts val="1220"/>
                        </a:lnSpc>
                      </a:pPr>
                      <a:r>
                        <a:rPr dirty="0" sz="1100">
                          <a:latin typeface="Arial"/>
                          <a:cs typeface="Arial"/>
                        </a:rPr>
                        <a:t>La</a:t>
                      </a:r>
                      <a:r>
                        <a:rPr dirty="0" sz="1100" spc="-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5">
                          <a:latin typeface="Arial"/>
                          <a:cs typeface="Arial"/>
                        </a:rPr>
                        <a:t>figura</a:t>
                      </a:r>
                      <a:r>
                        <a:rPr dirty="0" sz="1100" spc="-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427596"/>
                          </a:solidFill>
                          <a:latin typeface="Arial"/>
                          <a:cs typeface="Arial"/>
                          <a:hlinkClick r:id="rId2"/>
                        </a:rPr>
                        <a:t>8</a:t>
                      </a:r>
                      <a:r>
                        <a:rPr dirty="0" sz="1100" spc="-50">
                          <a:solidFill>
                            <a:srgbClr val="427596"/>
                          </a:solidFill>
                          <a:latin typeface="Arial"/>
                          <a:cs typeface="Arial"/>
                          <a:hlinkClick r:id="rId2"/>
                        </a:rPr>
                        <a:t> </a:t>
                      </a:r>
                      <a:r>
                        <a:rPr dirty="0" sz="1100" spc="-5">
                          <a:latin typeface="Arial"/>
                          <a:cs typeface="Arial"/>
                        </a:rPr>
                        <a:t>muestra</a:t>
                      </a:r>
                      <a:r>
                        <a:rPr dirty="0" sz="1100" spc="-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el</a:t>
                      </a:r>
                      <a:r>
                        <a:rPr dirty="0" sz="1100" spc="-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5">
                          <a:latin typeface="Arial"/>
                          <a:cs typeface="Arial"/>
                        </a:rPr>
                        <a:t>esquema</a:t>
                      </a:r>
                      <a:r>
                        <a:rPr dirty="0" sz="1100" spc="-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100" spc="-6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5">
                          <a:latin typeface="Arial"/>
                          <a:cs typeface="Arial"/>
                        </a:rPr>
                        <a:t>funcionamiento</a:t>
                      </a:r>
                      <a:r>
                        <a:rPr dirty="0" sz="1100" spc="-3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100" spc="-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un</a:t>
                      </a:r>
                      <a:r>
                        <a:rPr dirty="0" sz="1100" spc="-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5">
                          <a:latin typeface="Arial"/>
                          <a:cs typeface="Arial"/>
                        </a:rPr>
                        <a:t>autotransformador</a:t>
                      </a:r>
                      <a:r>
                        <a:rPr dirty="0" sz="1100" spc="-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5">
                          <a:latin typeface="Arial"/>
                          <a:cs typeface="Arial"/>
                        </a:rPr>
                        <a:t>regulador.</a:t>
                      </a:r>
                      <a:r>
                        <a:rPr dirty="0" sz="1100" spc="-4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5">
                          <a:latin typeface="Arial"/>
                          <a:cs typeface="Arial"/>
                        </a:rPr>
                        <a:t>Como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algn="just" marL="127000" marR="119380">
                        <a:lnSpc>
                          <a:spcPct val="136400"/>
                        </a:lnSpc>
                      </a:pPr>
                      <a:r>
                        <a:rPr dirty="0" sz="1100">
                          <a:latin typeface="Arial"/>
                          <a:cs typeface="Arial"/>
                        </a:rPr>
                        <a:t>puede </a:t>
                      </a:r>
                      <a:r>
                        <a:rPr dirty="0" sz="1100" spc="-5">
                          <a:latin typeface="Arial"/>
                          <a:cs typeface="Arial"/>
                        </a:rPr>
                        <a:t>observarse,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no </a:t>
                      </a:r>
                      <a:r>
                        <a:rPr dirty="0" sz="1100" spc="-5">
                          <a:latin typeface="Arial"/>
                          <a:cs typeface="Arial"/>
                        </a:rPr>
                        <a:t>existe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separación </a:t>
                      </a:r>
                      <a:r>
                        <a:rPr dirty="0" sz="1100" spc="-5">
                          <a:latin typeface="Arial"/>
                          <a:cs typeface="Arial"/>
                        </a:rPr>
                        <a:t>galvánica entre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el </a:t>
                      </a:r>
                      <a:r>
                        <a:rPr dirty="0" sz="1100" spc="-5">
                          <a:latin typeface="Arial"/>
                          <a:cs typeface="Arial"/>
                        </a:rPr>
                        <a:t>primario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y el </a:t>
                      </a:r>
                      <a:r>
                        <a:rPr dirty="0" sz="1100" spc="-5">
                          <a:latin typeface="Arial"/>
                          <a:cs typeface="Arial"/>
                        </a:rPr>
                        <a:t>secundario, pues 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ambos </a:t>
                      </a:r>
                      <a:r>
                        <a:rPr dirty="0" sz="1100" spc="-5">
                          <a:latin typeface="Arial"/>
                          <a:cs typeface="Arial"/>
                        </a:rPr>
                        <a:t>comparten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una de </a:t>
                      </a:r>
                      <a:r>
                        <a:rPr dirty="0" sz="1100" spc="-5">
                          <a:latin typeface="Arial"/>
                          <a:cs typeface="Arial"/>
                        </a:rPr>
                        <a:t>las bornes. El devanado regulador incorpora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un </a:t>
                      </a:r>
                      <a:r>
                        <a:rPr dirty="0" sz="1100" spc="-5">
                          <a:latin typeface="Arial"/>
                          <a:cs typeface="Arial"/>
                        </a:rPr>
                        <a:t>cambiador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de  </a:t>
                      </a:r>
                      <a:r>
                        <a:rPr dirty="0" sz="1100" spc="-5">
                          <a:latin typeface="Arial"/>
                          <a:cs typeface="Arial"/>
                        </a:rPr>
                        <a:t>tomas,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y se </a:t>
                      </a:r>
                      <a:r>
                        <a:rPr dirty="0" sz="1100" spc="-5">
                          <a:latin typeface="Arial"/>
                          <a:cs typeface="Arial"/>
                        </a:rPr>
                        <a:t>encuentra conectado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en </a:t>
                      </a:r>
                      <a:r>
                        <a:rPr dirty="0" sz="1100" spc="-5">
                          <a:latin typeface="Arial"/>
                          <a:cs typeface="Arial"/>
                        </a:rPr>
                        <a:t>serie. Existen típicamente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8 </a:t>
                      </a:r>
                      <a:r>
                        <a:rPr dirty="0" sz="1100" spc="-5">
                          <a:latin typeface="Arial"/>
                          <a:cs typeface="Arial"/>
                        </a:rPr>
                        <a:t>tomas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donde </a:t>
                      </a:r>
                      <a:r>
                        <a:rPr dirty="0" sz="1100" spc="-5">
                          <a:latin typeface="Arial"/>
                          <a:cs typeface="Arial"/>
                        </a:rPr>
                        <a:t>conectarse. 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La </a:t>
                      </a:r>
                      <a:r>
                        <a:rPr dirty="0" sz="1100" spc="-5">
                          <a:latin typeface="Arial"/>
                          <a:cs typeface="Arial"/>
                        </a:rPr>
                        <a:t>conexión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se </a:t>
                      </a:r>
                      <a:r>
                        <a:rPr dirty="0" sz="1100" spc="-5">
                          <a:latin typeface="Arial"/>
                          <a:cs typeface="Arial"/>
                        </a:rPr>
                        <a:t>realiza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a </a:t>
                      </a:r>
                      <a:r>
                        <a:rPr dirty="0" sz="1100" spc="-5">
                          <a:latin typeface="Arial"/>
                          <a:cs typeface="Arial"/>
                        </a:rPr>
                        <a:t>través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de una </a:t>
                      </a:r>
                      <a:r>
                        <a:rPr dirty="0" sz="1100" spc="-5">
                          <a:latin typeface="Arial"/>
                          <a:cs typeface="Arial"/>
                        </a:rPr>
                        <a:t>bobina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que </a:t>
                      </a:r>
                      <a:r>
                        <a:rPr dirty="0" sz="1100" spc="-5">
                          <a:latin typeface="Arial"/>
                          <a:cs typeface="Arial"/>
                        </a:rPr>
                        <a:t>permite tomas intermedias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y un </a:t>
                      </a:r>
                      <a:r>
                        <a:rPr dirty="0" sz="1100" spc="-5">
                          <a:latin typeface="Arial"/>
                          <a:cs typeface="Arial"/>
                        </a:rPr>
                        <a:t>cambio  progresivo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entre </a:t>
                      </a:r>
                      <a:r>
                        <a:rPr dirty="0" sz="1100" spc="-5">
                          <a:latin typeface="Arial"/>
                          <a:cs typeface="Arial"/>
                        </a:rPr>
                        <a:t>ellas, existiendo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16 </a:t>
                      </a:r>
                      <a:r>
                        <a:rPr dirty="0" sz="1100" spc="-5">
                          <a:latin typeface="Arial"/>
                          <a:cs typeface="Arial"/>
                        </a:rPr>
                        <a:t>posiciones posibles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repartidas a </a:t>
                      </a:r>
                      <a:r>
                        <a:rPr dirty="0" sz="1100" spc="-5">
                          <a:latin typeface="Arial"/>
                          <a:cs typeface="Arial"/>
                        </a:rPr>
                        <a:t>lo largo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de </a:t>
                      </a:r>
                      <a:r>
                        <a:rPr dirty="0" sz="1100" spc="-5">
                          <a:latin typeface="Arial"/>
                          <a:cs typeface="Arial"/>
                        </a:rPr>
                        <a:t>las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8</a:t>
                      </a:r>
                      <a:r>
                        <a:rPr dirty="0" sz="1100" spc="-1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5">
                          <a:latin typeface="Arial"/>
                          <a:cs typeface="Arial"/>
                        </a:rPr>
                        <a:t>tomas. 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Además, a </a:t>
                      </a:r>
                      <a:r>
                        <a:rPr dirty="0" sz="1100" spc="-5">
                          <a:latin typeface="Arial"/>
                          <a:cs typeface="Arial"/>
                        </a:rPr>
                        <a:t>través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de </a:t>
                      </a:r>
                      <a:r>
                        <a:rPr dirty="0" sz="1100" spc="-10">
                          <a:latin typeface="Arial"/>
                          <a:cs typeface="Arial"/>
                        </a:rPr>
                        <a:t>un </a:t>
                      </a:r>
                      <a:r>
                        <a:rPr dirty="0" sz="1100" spc="-5">
                          <a:latin typeface="Arial"/>
                          <a:cs typeface="Arial"/>
                        </a:rPr>
                        <a:t>interruptor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puede </a:t>
                      </a:r>
                      <a:r>
                        <a:rPr dirty="0" sz="1100" spc="-5">
                          <a:latin typeface="Arial"/>
                          <a:cs typeface="Arial"/>
                        </a:rPr>
                        <a:t>elegirse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el </a:t>
                      </a:r>
                      <a:r>
                        <a:rPr dirty="0" sz="1100" spc="-5">
                          <a:latin typeface="Arial"/>
                          <a:cs typeface="Arial"/>
                        </a:rPr>
                        <a:t>sentido, positivo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o </a:t>
                      </a:r>
                      <a:r>
                        <a:rPr dirty="0" sz="1100" spc="-5">
                          <a:latin typeface="Arial"/>
                          <a:cs typeface="Arial"/>
                        </a:rPr>
                        <a:t>negativo, </a:t>
                      </a:r>
                      <a:r>
                        <a:rPr dirty="0" sz="1100" spc="-10">
                          <a:latin typeface="Arial"/>
                          <a:cs typeface="Arial"/>
                        </a:rPr>
                        <a:t>del  </a:t>
                      </a:r>
                      <a:r>
                        <a:rPr dirty="0" sz="1100" spc="-5">
                          <a:latin typeface="Arial"/>
                          <a:cs typeface="Arial"/>
                        </a:rPr>
                        <a:t>incremento</a:t>
                      </a:r>
                      <a:r>
                        <a:rPr dirty="0" sz="1100" spc="20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100" spc="19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5">
                          <a:latin typeface="Arial"/>
                          <a:cs typeface="Arial"/>
                        </a:rPr>
                        <a:t>tensión,</a:t>
                      </a:r>
                      <a:r>
                        <a:rPr dirty="0" sz="1100" spc="19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5">
                          <a:latin typeface="Arial"/>
                          <a:cs typeface="Arial"/>
                        </a:rPr>
                        <a:t>gracias</a:t>
                      </a:r>
                      <a:r>
                        <a:rPr dirty="0" sz="1100" spc="204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100" spc="20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5">
                          <a:latin typeface="Arial"/>
                          <a:cs typeface="Arial"/>
                        </a:rPr>
                        <a:t>lo</a:t>
                      </a:r>
                      <a:r>
                        <a:rPr dirty="0" sz="1100" spc="204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cual</a:t>
                      </a:r>
                      <a:r>
                        <a:rPr dirty="0" sz="1100" spc="19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se</a:t>
                      </a:r>
                      <a:r>
                        <a:rPr dirty="0" sz="1100" spc="19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5">
                          <a:latin typeface="Arial"/>
                          <a:cs typeface="Arial"/>
                        </a:rPr>
                        <a:t>multiplica</a:t>
                      </a:r>
                      <a:r>
                        <a:rPr dirty="0" sz="1100" spc="20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por</a:t>
                      </a:r>
                      <a:r>
                        <a:rPr dirty="0" sz="1100" spc="2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dos</a:t>
                      </a:r>
                      <a:r>
                        <a:rPr dirty="0" sz="1100" spc="204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el</a:t>
                      </a:r>
                      <a:r>
                        <a:rPr dirty="0" sz="1100" spc="19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5">
                          <a:latin typeface="Arial"/>
                          <a:cs typeface="Arial"/>
                        </a:rPr>
                        <a:t>número</a:t>
                      </a:r>
                      <a:r>
                        <a:rPr dirty="0" sz="1100" spc="204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100" spc="19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5">
                          <a:latin typeface="Arial"/>
                          <a:cs typeface="Arial"/>
                        </a:rPr>
                        <a:t>posiciones,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algn="just" marL="127000" marR="119380">
                        <a:lnSpc>
                          <a:spcPct val="137300"/>
                        </a:lnSpc>
                        <a:spcBef>
                          <a:spcPts val="815"/>
                        </a:spcBef>
                        <a:tabLst>
                          <a:tab pos="4331970" algn="l"/>
                        </a:tabLst>
                      </a:pPr>
                      <a:r>
                        <a:rPr dirty="0" sz="1100" spc="-5">
                          <a:latin typeface="Arial"/>
                          <a:cs typeface="Arial"/>
                        </a:rPr>
                        <a:t>alcanzándose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32 en </a:t>
                      </a:r>
                      <a:r>
                        <a:rPr dirty="0" sz="1100" spc="-5">
                          <a:latin typeface="Arial"/>
                          <a:cs typeface="Arial"/>
                        </a:rPr>
                        <a:t>total. El margen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de </a:t>
                      </a:r>
                      <a:r>
                        <a:rPr dirty="0" sz="1100" spc="-5">
                          <a:latin typeface="Arial"/>
                          <a:cs typeface="Arial"/>
                        </a:rPr>
                        <a:t>regulación</a:t>
                      </a:r>
                      <a:r>
                        <a:rPr dirty="0" sz="1100" spc="-9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5">
                          <a:latin typeface="Arial"/>
                          <a:cs typeface="Arial"/>
                        </a:rPr>
                        <a:t>tìpico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es	</a:t>
                      </a:r>
                      <a:r>
                        <a:rPr dirty="0" sz="1100" spc="-5">
                          <a:latin typeface="Arial"/>
                          <a:cs typeface="Arial"/>
                        </a:rPr>
                        <a:t>respecto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a </a:t>
                      </a:r>
                      <a:r>
                        <a:rPr dirty="0" sz="1100" spc="-5">
                          <a:latin typeface="Arial"/>
                          <a:cs typeface="Arial"/>
                        </a:rPr>
                        <a:t>la relación</a:t>
                      </a:r>
                      <a:r>
                        <a:rPr dirty="0" sz="1100" spc="-1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de  </a:t>
                      </a:r>
                      <a:r>
                        <a:rPr dirty="0" sz="1100" spc="-5">
                          <a:latin typeface="Arial"/>
                          <a:cs typeface="Arial"/>
                        </a:rPr>
                        <a:t>transformación nominal.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14241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35"/>
                        </a:lnSpc>
                      </a:pPr>
                      <a:r>
                        <a:rPr dirty="0" sz="1100" b="1">
                          <a:latin typeface="Arial"/>
                          <a:cs typeface="Arial"/>
                        </a:rPr>
                        <a:t>Figura </a:t>
                      </a:r>
                      <a:r>
                        <a:rPr dirty="0" sz="1100" spc="-10" b="1">
                          <a:latin typeface="Arial"/>
                          <a:cs typeface="Arial"/>
                        </a:rPr>
                        <a:t>8: </a:t>
                      </a:r>
                      <a:r>
                        <a:rPr dirty="0" sz="1100" spc="-5">
                          <a:latin typeface="Arial"/>
                          <a:cs typeface="Arial"/>
                        </a:rPr>
                        <a:t>Transformador regulador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10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5">
                          <a:latin typeface="Arial"/>
                          <a:cs typeface="Arial"/>
                        </a:rPr>
                        <a:t>tensión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902004" y="6767550"/>
            <a:ext cx="5759450" cy="20834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36400"/>
              </a:lnSpc>
              <a:spcBef>
                <a:spcPts val="95"/>
              </a:spcBef>
            </a:pPr>
            <a:r>
              <a:rPr dirty="0" sz="1100">
                <a:latin typeface="Arial"/>
                <a:cs typeface="Arial"/>
              </a:rPr>
              <a:t>La </a:t>
            </a:r>
            <a:r>
              <a:rPr dirty="0" sz="1100" spc="-5">
                <a:latin typeface="Arial"/>
                <a:cs typeface="Arial"/>
              </a:rPr>
              <a:t>figura </a:t>
            </a:r>
            <a:r>
              <a:rPr dirty="0" sz="1100">
                <a:solidFill>
                  <a:srgbClr val="427596"/>
                </a:solidFill>
                <a:latin typeface="Arial"/>
                <a:cs typeface="Arial"/>
                <a:hlinkClick r:id="rId3"/>
              </a:rPr>
              <a:t>9 </a:t>
            </a:r>
            <a:r>
              <a:rPr dirty="0" sz="1100" spc="-5">
                <a:latin typeface="Arial"/>
                <a:cs typeface="Arial"/>
              </a:rPr>
              <a:t>representa </a:t>
            </a:r>
            <a:r>
              <a:rPr dirty="0" sz="1100" spc="-10">
                <a:latin typeface="Arial"/>
                <a:cs typeface="Arial"/>
              </a:rPr>
              <a:t>un </a:t>
            </a:r>
            <a:r>
              <a:rPr dirty="0" sz="1100" spc="-5">
                <a:latin typeface="Arial"/>
                <a:cs typeface="Arial"/>
              </a:rPr>
              <a:t>esquema típico </a:t>
            </a:r>
            <a:r>
              <a:rPr dirty="0" sz="1100">
                <a:latin typeface="Arial"/>
                <a:cs typeface="Arial"/>
              </a:rPr>
              <a:t>de control de un </a:t>
            </a:r>
            <a:r>
              <a:rPr dirty="0" sz="1100" spc="-5">
                <a:latin typeface="Arial"/>
                <a:cs typeface="Arial"/>
              </a:rPr>
              <a:t>autotransformador regulador. El  </a:t>
            </a:r>
            <a:r>
              <a:rPr dirty="0" sz="1100">
                <a:latin typeface="Arial"/>
                <a:cs typeface="Arial"/>
              </a:rPr>
              <a:t>sistema </a:t>
            </a:r>
            <a:r>
              <a:rPr dirty="0" sz="1100" spc="-5">
                <a:latin typeface="Arial"/>
                <a:cs typeface="Arial"/>
              </a:rPr>
              <a:t>trata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mantener </a:t>
            </a:r>
            <a:r>
              <a:rPr dirty="0" sz="1100">
                <a:latin typeface="Arial"/>
                <a:cs typeface="Arial"/>
              </a:rPr>
              <a:t>una </a:t>
            </a:r>
            <a:r>
              <a:rPr dirty="0" sz="1100" spc="-5">
                <a:latin typeface="Arial"/>
                <a:cs typeface="Arial"/>
              </a:rPr>
              <a:t>tensión constante, bien </a:t>
            </a:r>
            <a:r>
              <a:rPr dirty="0" sz="1100">
                <a:latin typeface="Arial"/>
                <a:cs typeface="Arial"/>
              </a:rPr>
              <a:t>en su </a:t>
            </a:r>
            <a:r>
              <a:rPr dirty="0" sz="1100" spc="-5">
                <a:latin typeface="Arial"/>
                <a:cs typeface="Arial"/>
              </a:rPr>
              <a:t>devanado secundario, bien </a:t>
            </a:r>
            <a:r>
              <a:rPr dirty="0" sz="1100">
                <a:latin typeface="Arial"/>
                <a:cs typeface="Arial"/>
              </a:rPr>
              <a:t>en  algún </a:t>
            </a:r>
            <a:r>
              <a:rPr dirty="0" sz="1100" spc="-5">
                <a:latin typeface="Arial"/>
                <a:cs typeface="Arial"/>
              </a:rPr>
              <a:t>punto situado aguas </a:t>
            </a:r>
            <a:r>
              <a:rPr dirty="0" sz="1100">
                <a:latin typeface="Arial"/>
                <a:cs typeface="Arial"/>
              </a:rPr>
              <a:t>abajo en </a:t>
            </a:r>
            <a:r>
              <a:rPr dirty="0" sz="1100" spc="-5">
                <a:latin typeface="Arial"/>
                <a:cs typeface="Arial"/>
              </a:rPr>
              <a:t>la </a:t>
            </a:r>
            <a:r>
              <a:rPr dirty="0" sz="1100" spc="-10">
                <a:latin typeface="Arial"/>
                <a:cs typeface="Arial"/>
              </a:rPr>
              <a:t>línea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distribución </a:t>
            </a:r>
            <a:r>
              <a:rPr dirty="0" sz="1100">
                <a:latin typeface="Arial"/>
                <a:cs typeface="Arial"/>
              </a:rPr>
              <a:t>y </a:t>
            </a:r>
            <a:r>
              <a:rPr dirty="0" sz="1100" spc="-5">
                <a:latin typeface="Arial"/>
                <a:cs typeface="Arial"/>
              </a:rPr>
              <a:t>determinado </a:t>
            </a:r>
            <a:r>
              <a:rPr dirty="0" sz="1100" spc="5">
                <a:latin typeface="Arial"/>
                <a:cs typeface="Arial"/>
              </a:rPr>
              <a:t>por </a:t>
            </a:r>
            <a:r>
              <a:rPr dirty="0" sz="1100">
                <a:latin typeface="Arial"/>
                <a:cs typeface="Arial"/>
              </a:rPr>
              <a:t>un </a:t>
            </a:r>
            <a:r>
              <a:rPr dirty="0" sz="1100" spc="-5">
                <a:latin typeface="Arial"/>
                <a:cs typeface="Arial"/>
              </a:rPr>
              <a:t>mecanismo  llamado </a:t>
            </a:r>
            <a:r>
              <a:rPr dirty="0" sz="1100">
                <a:latin typeface="Arial"/>
                <a:cs typeface="Arial"/>
              </a:rPr>
              <a:t>compensador </a:t>
            </a:r>
            <a:r>
              <a:rPr dirty="0" sz="1100" spc="-1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caída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tensión. Si </a:t>
            </a:r>
            <a:r>
              <a:rPr dirty="0" sz="1100">
                <a:latin typeface="Arial"/>
                <a:cs typeface="Arial"/>
              </a:rPr>
              <a:t>el sensor de </a:t>
            </a:r>
            <a:r>
              <a:rPr dirty="0" sz="1100" spc="-5">
                <a:latin typeface="Arial"/>
                <a:cs typeface="Arial"/>
              </a:rPr>
              <a:t>tensión detecta </a:t>
            </a:r>
            <a:r>
              <a:rPr dirty="0" sz="1100">
                <a:latin typeface="Arial"/>
                <a:cs typeface="Arial"/>
              </a:rPr>
              <a:t>una </a:t>
            </a:r>
            <a:r>
              <a:rPr dirty="0" sz="1100" spc="-5">
                <a:latin typeface="Arial"/>
                <a:cs typeface="Arial"/>
              </a:rPr>
              <a:t>desviación  </a:t>
            </a:r>
            <a:r>
              <a:rPr dirty="0" sz="1100">
                <a:latin typeface="Arial"/>
                <a:cs typeface="Arial"/>
              </a:rPr>
              <a:t>respecto a </a:t>
            </a:r>
            <a:r>
              <a:rPr dirty="0" sz="1100" spc="-5">
                <a:latin typeface="Arial"/>
                <a:cs typeface="Arial"/>
              </a:rPr>
              <a:t>la tensión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referencia </a:t>
            </a:r>
            <a:r>
              <a:rPr dirty="0" sz="1100">
                <a:latin typeface="Arial"/>
                <a:cs typeface="Arial"/>
              </a:rPr>
              <a:t>superior a un </a:t>
            </a:r>
            <a:r>
              <a:rPr dirty="0" sz="1100" spc="-5">
                <a:latin typeface="Arial"/>
                <a:cs typeface="Arial"/>
              </a:rPr>
              <a:t>determinado umbral (por ejemplo </a:t>
            </a:r>
            <a:r>
              <a:rPr dirty="0" sz="1100">
                <a:latin typeface="Arial"/>
                <a:cs typeface="Arial"/>
              </a:rPr>
              <a:t>un </a:t>
            </a:r>
            <a:r>
              <a:rPr dirty="0" sz="1100" spc="-5">
                <a:latin typeface="Arial"/>
                <a:cs typeface="Arial"/>
              </a:rPr>
              <a:t>1%),  </a:t>
            </a:r>
            <a:r>
              <a:rPr dirty="0" sz="1100">
                <a:latin typeface="Arial"/>
                <a:cs typeface="Arial"/>
              </a:rPr>
              <a:t>manda una </a:t>
            </a:r>
            <a:r>
              <a:rPr dirty="0" sz="1100" spc="-5">
                <a:latin typeface="Arial"/>
                <a:cs typeface="Arial"/>
              </a:rPr>
              <a:t>orden </a:t>
            </a:r>
            <a:r>
              <a:rPr dirty="0" sz="1100">
                <a:latin typeface="Arial"/>
                <a:cs typeface="Arial"/>
              </a:rPr>
              <a:t>al motor </a:t>
            </a:r>
            <a:r>
              <a:rPr dirty="0" sz="1100" spc="-5">
                <a:latin typeface="Arial"/>
                <a:cs typeface="Arial"/>
              </a:rPr>
              <a:t>para </a:t>
            </a:r>
            <a:r>
              <a:rPr dirty="0" sz="1100">
                <a:latin typeface="Arial"/>
                <a:cs typeface="Arial"/>
              </a:rPr>
              <a:t>que </a:t>
            </a:r>
            <a:r>
              <a:rPr dirty="0" sz="1100" spc="-5">
                <a:latin typeface="Arial"/>
                <a:cs typeface="Arial"/>
              </a:rPr>
              <a:t>éste modifique la toma del </a:t>
            </a:r>
            <a:r>
              <a:rPr dirty="0" sz="1100">
                <a:latin typeface="Arial"/>
                <a:cs typeface="Arial"/>
              </a:rPr>
              <a:t>secundario. </a:t>
            </a:r>
            <a:r>
              <a:rPr dirty="0" sz="1100" spc="-5">
                <a:latin typeface="Arial"/>
                <a:cs typeface="Arial"/>
              </a:rPr>
              <a:t>El retraso  </a:t>
            </a:r>
            <a:r>
              <a:rPr dirty="0" sz="1100">
                <a:latin typeface="Arial"/>
                <a:cs typeface="Arial"/>
              </a:rPr>
              <a:t>temporal </a:t>
            </a:r>
            <a:r>
              <a:rPr dirty="0" sz="1100" spc="-5">
                <a:latin typeface="Arial"/>
                <a:cs typeface="Arial"/>
              </a:rPr>
              <a:t>impide </a:t>
            </a:r>
            <a:r>
              <a:rPr dirty="0" sz="1100">
                <a:latin typeface="Arial"/>
                <a:cs typeface="Arial"/>
              </a:rPr>
              <a:t>que el </a:t>
            </a:r>
            <a:r>
              <a:rPr dirty="0" sz="1100" spc="-5">
                <a:latin typeface="Arial"/>
                <a:cs typeface="Arial"/>
              </a:rPr>
              <a:t>autotransformador responda </a:t>
            </a:r>
            <a:r>
              <a:rPr dirty="0" sz="1100">
                <a:latin typeface="Arial"/>
                <a:cs typeface="Arial"/>
              </a:rPr>
              <a:t>a </a:t>
            </a:r>
            <a:r>
              <a:rPr dirty="0" sz="1100" spc="-5">
                <a:latin typeface="Arial"/>
                <a:cs typeface="Arial"/>
              </a:rPr>
              <a:t>sobretensiones temporales </a:t>
            </a:r>
            <a:r>
              <a:rPr dirty="0" sz="1100">
                <a:latin typeface="Arial"/>
                <a:cs typeface="Arial"/>
              </a:rPr>
              <a:t>o a  </a:t>
            </a:r>
            <a:r>
              <a:rPr dirty="0" sz="1100" spc="-5">
                <a:latin typeface="Arial"/>
                <a:cs typeface="Arial"/>
              </a:rPr>
              <a:t>variaciones rápidas </a:t>
            </a:r>
            <a:r>
              <a:rPr dirty="0" sz="1100">
                <a:latin typeface="Arial"/>
                <a:cs typeface="Arial"/>
              </a:rPr>
              <a:t>que no </a:t>
            </a:r>
            <a:r>
              <a:rPr dirty="0" sz="1100" spc="-5">
                <a:latin typeface="Arial"/>
                <a:cs typeface="Arial"/>
              </a:rPr>
              <a:t>necesitan corrección. Un retraso </a:t>
            </a:r>
            <a:r>
              <a:rPr dirty="0" sz="1100">
                <a:latin typeface="Arial"/>
                <a:cs typeface="Arial"/>
              </a:rPr>
              <a:t>de 30 </a:t>
            </a:r>
            <a:r>
              <a:rPr dirty="0" sz="1100" spc="-5">
                <a:latin typeface="Arial"/>
                <a:cs typeface="Arial"/>
              </a:rPr>
              <a:t>segundos </a:t>
            </a:r>
            <a:r>
              <a:rPr dirty="0" sz="1100">
                <a:latin typeface="Arial"/>
                <a:cs typeface="Arial"/>
              </a:rPr>
              <a:t>es un </a:t>
            </a:r>
            <a:r>
              <a:rPr dirty="0" sz="1100" spc="-5">
                <a:latin typeface="Arial"/>
                <a:cs typeface="Arial"/>
              </a:rPr>
              <a:t>valor  típico.</a:t>
            </a:r>
            <a:endParaRPr sz="11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663059" y="3400043"/>
            <a:ext cx="409575" cy="1238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132076" y="4078223"/>
            <a:ext cx="3285744" cy="21991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93002" y="427735"/>
            <a:ext cx="16891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rlito"/>
                <a:cs typeface="Carlito"/>
              </a:rPr>
              <a:t>29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3665346"/>
            <a:ext cx="5759450" cy="26612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Figura </a:t>
            </a:r>
            <a:r>
              <a:rPr dirty="0" sz="1200" b="1">
                <a:latin typeface="Times New Roman"/>
                <a:cs typeface="Times New Roman"/>
              </a:rPr>
              <a:t>9: </a:t>
            </a:r>
            <a:r>
              <a:rPr dirty="0" sz="1200">
                <a:latin typeface="Times New Roman"/>
                <a:cs typeface="Times New Roman"/>
              </a:rPr>
              <a:t>Control de un </a:t>
            </a:r>
            <a:r>
              <a:rPr dirty="0" sz="1200" spc="-5">
                <a:latin typeface="Times New Roman"/>
                <a:cs typeface="Times New Roman"/>
              </a:rPr>
              <a:t>autotransformador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regulador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36400"/>
              </a:lnSpc>
            </a:pPr>
            <a:r>
              <a:rPr dirty="0" sz="1100">
                <a:latin typeface="Arial"/>
                <a:cs typeface="Arial"/>
              </a:rPr>
              <a:t>La figura </a:t>
            </a:r>
            <a:r>
              <a:rPr dirty="0" sz="1100" spc="-5">
                <a:solidFill>
                  <a:srgbClr val="427596"/>
                </a:solidFill>
                <a:latin typeface="Arial"/>
                <a:cs typeface="Arial"/>
                <a:hlinkClick r:id="rId2"/>
              </a:rPr>
              <a:t>10 </a:t>
            </a:r>
            <a:r>
              <a:rPr dirty="0" sz="1100" spc="-5">
                <a:latin typeface="Arial"/>
                <a:cs typeface="Arial"/>
              </a:rPr>
              <a:t>muestra, </a:t>
            </a:r>
            <a:r>
              <a:rPr dirty="0" sz="1100">
                <a:latin typeface="Arial"/>
                <a:cs typeface="Arial"/>
              </a:rPr>
              <a:t>a modo de </a:t>
            </a:r>
            <a:r>
              <a:rPr dirty="0" sz="1100" spc="-5">
                <a:latin typeface="Arial"/>
                <a:cs typeface="Arial"/>
              </a:rPr>
              <a:t>ejemplo, </a:t>
            </a:r>
            <a:r>
              <a:rPr dirty="0" sz="1100">
                <a:latin typeface="Arial"/>
                <a:cs typeface="Arial"/>
              </a:rPr>
              <a:t>un </a:t>
            </a:r>
            <a:r>
              <a:rPr dirty="0" sz="1100" spc="-5">
                <a:latin typeface="Arial"/>
                <a:cs typeface="Arial"/>
              </a:rPr>
              <a:t>esquema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control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tensión </a:t>
            </a:r>
            <a:r>
              <a:rPr dirty="0" sz="1100">
                <a:latin typeface="Arial"/>
                <a:cs typeface="Arial"/>
              </a:rPr>
              <a:t>a </a:t>
            </a:r>
            <a:r>
              <a:rPr dirty="0" sz="1100" spc="-5">
                <a:latin typeface="Arial"/>
                <a:cs typeface="Arial"/>
              </a:rPr>
              <a:t>través </a:t>
            </a:r>
            <a:r>
              <a:rPr dirty="0" sz="1100">
                <a:latin typeface="Arial"/>
                <a:cs typeface="Arial"/>
              </a:rPr>
              <a:t>de una  </a:t>
            </a:r>
            <a:r>
              <a:rPr dirty="0" sz="1100" spc="-5">
                <a:latin typeface="Arial"/>
                <a:cs typeface="Arial"/>
              </a:rPr>
              <a:t>línea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distribución. Sin </a:t>
            </a:r>
            <a:r>
              <a:rPr dirty="0" sz="1100">
                <a:latin typeface="Arial"/>
                <a:cs typeface="Arial"/>
              </a:rPr>
              <a:t>elementos de </a:t>
            </a:r>
            <a:r>
              <a:rPr dirty="0" sz="1100" spc="-5">
                <a:latin typeface="Arial"/>
                <a:cs typeface="Arial"/>
              </a:rPr>
              <a:t>control, la curva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 tensión </a:t>
            </a:r>
            <a:r>
              <a:rPr dirty="0" sz="1100">
                <a:latin typeface="Arial"/>
                <a:cs typeface="Arial"/>
              </a:rPr>
              <a:t>a </a:t>
            </a:r>
            <a:r>
              <a:rPr dirty="0" sz="1100" spc="-5">
                <a:latin typeface="Arial"/>
                <a:cs typeface="Arial"/>
              </a:rPr>
              <a:t>lo largo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 </a:t>
            </a:r>
            <a:r>
              <a:rPr dirty="0" sz="1100" spc="-10">
                <a:latin typeface="Arial"/>
                <a:cs typeface="Arial"/>
              </a:rPr>
              <a:t>línea </a:t>
            </a:r>
            <a:r>
              <a:rPr dirty="0" sz="1100">
                <a:latin typeface="Arial"/>
                <a:cs typeface="Arial"/>
              </a:rPr>
              <a:t>es  </a:t>
            </a:r>
            <a:r>
              <a:rPr dirty="0" sz="1100" spc="-5">
                <a:latin typeface="Arial"/>
                <a:cs typeface="Arial"/>
              </a:rPr>
              <a:t>la representada </a:t>
            </a:r>
            <a:r>
              <a:rPr dirty="0" sz="1100">
                <a:latin typeface="Arial"/>
                <a:cs typeface="Arial"/>
              </a:rPr>
              <a:t>por </a:t>
            </a:r>
            <a:r>
              <a:rPr dirty="0" sz="1100" spc="-5">
                <a:latin typeface="Arial"/>
                <a:cs typeface="Arial"/>
              </a:rPr>
              <a:t>la </a:t>
            </a:r>
            <a:r>
              <a:rPr dirty="0" sz="1100" spc="-10">
                <a:latin typeface="Arial"/>
                <a:cs typeface="Arial"/>
              </a:rPr>
              <a:t>línea </a:t>
            </a:r>
            <a:r>
              <a:rPr dirty="0" sz="1100" spc="-5">
                <a:latin typeface="Arial"/>
                <a:cs typeface="Arial"/>
              </a:rPr>
              <a:t>discontinua </a:t>
            </a:r>
            <a:r>
              <a:rPr dirty="0" sz="1100">
                <a:latin typeface="Arial"/>
                <a:cs typeface="Arial"/>
              </a:rPr>
              <a:t>marcada como </a:t>
            </a:r>
            <a:r>
              <a:rPr dirty="0" sz="1100" spc="-5">
                <a:latin typeface="Arial"/>
                <a:cs typeface="Arial"/>
              </a:rPr>
              <a:t>``carga'', </a:t>
            </a:r>
            <a:r>
              <a:rPr dirty="0" sz="1100">
                <a:latin typeface="Arial"/>
                <a:cs typeface="Arial"/>
              </a:rPr>
              <a:t>de forma que un gran  número de </a:t>
            </a:r>
            <a:r>
              <a:rPr dirty="0" sz="1100" spc="-5">
                <a:latin typeface="Arial"/>
                <a:cs typeface="Arial"/>
              </a:rPr>
              <a:t>cargas quedan alimentadas </a:t>
            </a:r>
            <a:r>
              <a:rPr dirty="0" sz="1100">
                <a:latin typeface="Arial"/>
                <a:cs typeface="Arial"/>
              </a:rPr>
              <a:t>a una </a:t>
            </a:r>
            <a:r>
              <a:rPr dirty="0" sz="1100" spc="-5">
                <a:latin typeface="Arial"/>
                <a:cs typeface="Arial"/>
              </a:rPr>
              <a:t>tensión excesivamente baja. </a:t>
            </a:r>
            <a:r>
              <a:rPr dirty="0" sz="1100">
                <a:latin typeface="Arial"/>
                <a:cs typeface="Arial"/>
              </a:rPr>
              <a:t>La </a:t>
            </a:r>
            <a:r>
              <a:rPr dirty="0" sz="1100" spc="-5">
                <a:latin typeface="Arial"/>
                <a:cs typeface="Arial"/>
              </a:rPr>
              <a:t>conexión del  transformador regulador R1 permite elevar la tensión </a:t>
            </a:r>
            <a:r>
              <a:rPr dirty="0" sz="1100">
                <a:latin typeface="Arial"/>
                <a:cs typeface="Arial"/>
              </a:rPr>
              <a:t>al </a:t>
            </a:r>
            <a:r>
              <a:rPr dirty="0" sz="1100" spc="-5">
                <a:latin typeface="Arial"/>
                <a:cs typeface="Arial"/>
              </a:rPr>
              <a:t>comienzo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 línea, mejorando la  situación,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si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bien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varias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cargas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siguen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conectadas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tensiones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demasiado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bajas.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La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conexión  del </a:t>
            </a:r>
            <a:r>
              <a:rPr dirty="0" sz="1100">
                <a:latin typeface="Arial"/>
                <a:cs typeface="Arial"/>
              </a:rPr>
              <a:t>condensador C </a:t>
            </a:r>
            <a:r>
              <a:rPr dirty="0" sz="1100" spc="-5">
                <a:latin typeface="Arial"/>
                <a:cs typeface="Arial"/>
              </a:rPr>
              <a:t>disminuye la pendiente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 caída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tensión, </a:t>
            </a:r>
            <a:r>
              <a:rPr dirty="0" sz="1100">
                <a:latin typeface="Arial"/>
                <a:cs typeface="Arial"/>
              </a:rPr>
              <a:t>pero </a:t>
            </a:r>
            <a:r>
              <a:rPr dirty="0" sz="1100" spc="-5">
                <a:latin typeface="Arial"/>
                <a:cs typeface="Arial"/>
              </a:rPr>
              <a:t>todavía </a:t>
            </a:r>
            <a:r>
              <a:rPr dirty="0" sz="1100">
                <a:latin typeface="Arial"/>
                <a:cs typeface="Arial"/>
              </a:rPr>
              <a:t>no </a:t>
            </a:r>
            <a:r>
              <a:rPr dirty="0" sz="1100" spc="-5">
                <a:latin typeface="Arial"/>
                <a:cs typeface="Arial"/>
              </a:rPr>
              <a:t>resuelve  </a:t>
            </a:r>
            <a:r>
              <a:rPr dirty="0" sz="1100">
                <a:latin typeface="Arial"/>
                <a:cs typeface="Arial"/>
              </a:rPr>
              <a:t>el problema </a:t>
            </a:r>
            <a:r>
              <a:rPr dirty="0" sz="1100" spc="-5">
                <a:latin typeface="Arial"/>
                <a:cs typeface="Arial"/>
              </a:rPr>
              <a:t>para las últimas cargas. Finalmente, la </a:t>
            </a:r>
            <a:r>
              <a:rPr dirty="0" sz="1100">
                <a:latin typeface="Arial"/>
                <a:cs typeface="Arial"/>
              </a:rPr>
              <a:t>acción </a:t>
            </a:r>
            <a:r>
              <a:rPr dirty="0" sz="1100" spc="-5">
                <a:latin typeface="Arial"/>
                <a:cs typeface="Arial"/>
              </a:rPr>
              <a:t>conjunta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10">
                <a:latin typeface="Arial"/>
                <a:cs typeface="Arial"/>
              </a:rPr>
              <a:t>los </a:t>
            </a:r>
            <a:r>
              <a:rPr dirty="0" sz="1100">
                <a:latin typeface="Arial"/>
                <a:cs typeface="Arial"/>
              </a:rPr>
              <a:t>transformadores  </a:t>
            </a:r>
            <a:r>
              <a:rPr dirty="0" sz="1100" spc="-5">
                <a:latin typeface="Arial"/>
                <a:cs typeface="Arial"/>
              </a:rPr>
              <a:t>reguladores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R1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y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R2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junto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con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el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condensador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C,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permite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que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todas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las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cargas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queden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dentro 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los límites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tensión</a:t>
            </a:r>
            <a:r>
              <a:rPr dirty="0" sz="1100" spc="-1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admisibles.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25269" y="9163050"/>
            <a:ext cx="45065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Figura </a:t>
            </a:r>
            <a:r>
              <a:rPr dirty="0" sz="1200" b="1">
                <a:latin typeface="Times New Roman"/>
                <a:cs typeface="Times New Roman"/>
              </a:rPr>
              <a:t>10: </a:t>
            </a:r>
            <a:r>
              <a:rPr dirty="0" sz="1200" spc="-5">
                <a:latin typeface="Times New Roman"/>
                <a:cs typeface="Times New Roman"/>
              </a:rPr>
              <a:t>Ejemplo </a:t>
            </a:r>
            <a:r>
              <a:rPr dirty="0" sz="1200">
                <a:latin typeface="Times New Roman"/>
                <a:cs typeface="Times New Roman"/>
              </a:rPr>
              <a:t>de </a:t>
            </a:r>
            <a:r>
              <a:rPr dirty="0" sz="1200" spc="-5">
                <a:latin typeface="Times New Roman"/>
                <a:cs typeface="Times New Roman"/>
              </a:rPr>
              <a:t>regulación </a:t>
            </a:r>
            <a:r>
              <a:rPr dirty="0" sz="1200">
                <a:latin typeface="Times New Roman"/>
                <a:cs typeface="Times New Roman"/>
              </a:rPr>
              <a:t>de </a:t>
            </a:r>
            <a:r>
              <a:rPr dirty="0" sz="1200" spc="-5">
                <a:latin typeface="Times New Roman"/>
                <a:cs typeface="Times New Roman"/>
              </a:rPr>
              <a:t>tensión en </a:t>
            </a:r>
            <a:r>
              <a:rPr dirty="0" sz="1200">
                <a:latin typeface="Times New Roman"/>
                <a:cs typeface="Times New Roman"/>
              </a:rPr>
              <a:t>una </a:t>
            </a:r>
            <a:r>
              <a:rPr dirty="0" sz="1200" spc="-5">
                <a:latin typeface="Times New Roman"/>
                <a:cs typeface="Times New Roman"/>
              </a:rPr>
              <a:t>línea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distribución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472183" y="923543"/>
            <a:ext cx="4639056" cy="25725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205483" y="6478523"/>
            <a:ext cx="5181600" cy="25039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93002" y="427735"/>
            <a:ext cx="16891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rlito"/>
                <a:cs typeface="Carlito"/>
              </a:rPr>
              <a:t>30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1281429"/>
            <a:ext cx="5776595" cy="27393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22885">
              <a:lnSpc>
                <a:spcPct val="100000"/>
              </a:lnSpc>
              <a:spcBef>
                <a:spcPts val="95"/>
              </a:spcBef>
              <a:tabLst>
                <a:tab pos="469265" algn="l"/>
                <a:tab pos="5763260" algn="l"/>
              </a:tabLst>
            </a:pPr>
            <a:r>
              <a:rPr dirty="0" u="sng" sz="1600" spc="-5">
                <a:solidFill>
                  <a:srgbClr val="FF0000"/>
                </a:solidFill>
                <a:uFill>
                  <a:solidFill>
                    <a:srgbClr val="DEE1EB"/>
                  </a:solidFill>
                </a:uFill>
                <a:latin typeface="Symbol"/>
                <a:cs typeface="Symbol"/>
              </a:rPr>
              <a:t></a:t>
            </a:r>
            <a:r>
              <a:rPr dirty="0" u="sng" sz="1600" spc="-5">
                <a:solidFill>
                  <a:srgbClr val="FF0000"/>
                </a:solidFill>
                <a:uFill>
                  <a:solidFill>
                    <a:srgbClr val="DEE1EB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u="sng" sz="1600" spc="-60" b="1">
                <a:solidFill>
                  <a:srgbClr val="FF0000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Conceptos </a:t>
            </a:r>
            <a:r>
              <a:rPr dirty="0" u="sng" sz="1600" spc="-30" b="1">
                <a:solidFill>
                  <a:srgbClr val="FF0000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de </a:t>
            </a:r>
            <a:r>
              <a:rPr dirty="0" u="sng" sz="1600" spc="-60" b="1">
                <a:solidFill>
                  <a:srgbClr val="FF0000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Estabilidad </a:t>
            </a:r>
            <a:r>
              <a:rPr dirty="0" u="sng" sz="1600" spc="-35" b="1">
                <a:solidFill>
                  <a:srgbClr val="FF0000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de</a:t>
            </a:r>
            <a:r>
              <a:rPr dirty="0" u="sng" sz="1600" spc="-330" b="1">
                <a:solidFill>
                  <a:srgbClr val="FF0000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600" spc="-55" b="1">
                <a:solidFill>
                  <a:srgbClr val="FF0000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Tensión	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750">
              <a:latin typeface="Arial"/>
              <a:cs typeface="Arial"/>
            </a:endParaRPr>
          </a:p>
          <a:p>
            <a:pPr algn="just" marL="12700" marR="22225">
              <a:lnSpc>
                <a:spcPct val="136400"/>
              </a:lnSpc>
            </a:pPr>
            <a:r>
              <a:rPr dirty="0" sz="1100">
                <a:latin typeface="Arial"/>
                <a:cs typeface="Arial"/>
              </a:rPr>
              <a:t>La </a:t>
            </a:r>
            <a:r>
              <a:rPr dirty="0" sz="1100" spc="-5">
                <a:latin typeface="Arial"/>
                <a:cs typeface="Arial"/>
              </a:rPr>
              <a:t>estabilidad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tensión </a:t>
            </a:r>
            <a:r>
              <a:rPr dirty="0" sz="1100">
                <a:latin typeface="Arial"/>
                <a:cs typeface="Arial"/>
              </a:rPr>
              <a:t>es </a:t>
            </a:r>
            <a:r>
              <a:rPr dirty="0" sz="1100" spc="-5">
                <a:latin typeface="Arial"/>
                <a:cs typeface="Arial"/>
              </a:rPr>
              <a:t>la capacidad </a:t>
            </a:r>
            <a:r>
              <a:rPr dirty="0" sz="1100">
                <a:latin typeface="Arial"/>
                <a:cs typeface="Arial"/>
              </a:rPr>
              <a:t>de un sistema de </a:t>
            </a:r>
            <a:r>
              <a:rPr dirty="0" sz="1100" spc="-5">
                <a:latin typeface="Arial"/>
                <a:cs typeface="Arial"/>
              </a:rPr>
              <a:t>mantener tensiones aceptables  </a:t>
            </a:r>
            <a:r>
              <a:rPr dirty="0" sz="1100">
                <a:latin typeface="Arial"/>
                <a:cs typeface="Arial"/>
              </a:rPr>
              <a:t>en todos sus </a:t>
            </a:r>
            <a:r>
              <a:rPr dirty="0" sz="1100" spc="-5">
                <a:latin typeface="Arial"/>
                <a:cs typeface="Arial"/>
              </a:rPr>
              <a:t>nodos. Al igual </a:t>
            </a:r>
            <a:r>
              <a:rPr dirty="0" sz="1100">
                <a:latin typeface="Arial"/>
                <a:cs typeface="Arial"/>
              </a:rPr>
              <a:t>que el </a:t>
            </a:r>
            <a:r>
              <a:rPr dirty="0" sz="1100" spc="-5">
                <a:latin typeface="Arial"/>
                <a:cs typeface="Arial"/>
              </a:rPr>
              <a:t>control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tensión, la estabilidad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tensión </a:t>
            </a:r>
            <a:r>
              <a:rPr dirty="0" sz="1100">
                <a:latin typeface="Arial"/>
                <a:cs typeface="Arial"/>
              </a:rPr>
              <a:t>es un  fenómeno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esencialmente</a:t>
            </a:r>
            <a:r>
              <a:rPr dirty="0" sz="1100" spc="-7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local,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si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bien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sus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consecuencias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pueden,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en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algunas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circunstancias,  extenderse </a:t>
            </a:r>
            <a:r>
              <a:rPr dirty="0" sz="1100">
                <a:latin typeface="Arial"/>
                <a:cs typeface="Arial"/>
              </a:rPr>
              <a:t>por el </a:t>
            </a:r>
            <a:r>
              <a:rPr dirty="0" sz="1100" spc="-5">
                <a:latin typeface="Arial"/>
                <a:cs typeface="Arial"/>
              </a:rPr>
              <a:t>sistema eléctrico.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>
              <a:latin typeface="Arial"/>
              <a:cs typeface="Arial"/>
            </a:endParaRPr>
          </a:p>
          <a:p>
            <a:pPr algn="just" marL="12700" marR="21590">
              <a:lnSpc>
                <a:spcPct val="136400"/>
              </a:lnSpc>
            </a:pPr>
            <a:r>
              <a:rPr dirty="0" sz="1100">
                <a:latin typeface="Arial"/>
                <a:cs typeface="Arial"/>
              </a:rPr>
              <a:t>Para </a:t>
            </a:r>
            <a:r>
              <a:rPr dirty="0" sz="1100" spc="-5">
                <a:latin typeface="Arial"/>
                <a:cs typeface="Arial"/>
              </a:rPr>
              <a:t>ilustrar </a:t>
            </a:r>
            <a:r>
              <a:rPr dirty="0" sz="1100">
                <a:latin typeface="Arial"/>
                <a:cs typeface="Arial"/>
              </a:rPr>
              <a:t>un </a:t>
            </a:r>
            <a:r>
              <a:rPr dirty="0" sz="1100" spc="-5">
                <a:latin typeface="Arial"/>
                <a:cs typeface="Arial"/>
              </a:rPr>
              <a:t>problema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estabilidad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tensión </a:t>
            </a:r>
            <a:r>
              <a:rPr dirty="0" sz="1100">
                <a:latin typeface="Arial"/>
                <a:cs typeface="Arial"/>
              </a:rPr>
              <a:t>consideremos un </a:t>
            </a:r>
            <a:r>
              <a:rPr dirty="0" sz="1100" spc="-5">
                <a:latin typeface="Arial"/>
                <a:cs typeface="Arial"/>
              </a:rPr>
              <a:t>ejemplo sencillo, </a:t>
            </a:r>
            <a:r>
              <a:rPr dirty="0" sz="1100">
                <a:latin typeface="Arial"/>
                <a:cs typeface="Arial"/>
              </a:rPr>
              <a:t>que  </a:t>
            </a:r>
            <a:r>
              <a:rPr dirty="0" sz="1100" spc="-5">
                <a:latin typeface="Arial"/>
                <a:cs typeface="Arial"/>
              </a:rPr>
              <a:t>consiste </a:t>
            </a:r>
            <a:r>
              <a:rPr dirty="0" sz="1100">
                <a:latin typeface="Arial"/>
                <a:cs typeface="Arial"/>
              </a:rPr>
              <a:t>en </a:t>
            </a:r>
            <a:r>
              <a:rPr dirty="0" sz="1100" spc="-5">
                <a:latin typeface="Arial"/>
                <a:cs typeface="Arial"/>
              </a:rPr>
              <a:t>una </a:t>
            </a:r>
            <a:r>
              <a:rPr dirty="0" sz="1100">
                <a:latin typeface="Arial"/>
                <a:cs typeface="Arial"/>
              </a:rPr>
              <a:t>carga </a:t>
            </a:r>
            <a:r>
              <a:rPr dirty="0" sz="1100" spc="-5">
                <a:latin typeface="Arial"/>
                <a:cs typeface="Arial"/>
              </a:rPr>
              <a:t>alimentada </a:t>
            </a:r>
            <a:r>
              <a:rPr dirty="0" sz="1100">
                <a:latin typeface="Arial"/>
                <a:cs typeface="Arial"/>
              </a:rPr>
              <a:t>a </a:t>
            </a:r>
            <a:r>
              <a:rPr dirty="0" sz="1100" spc="-5">
                <a:latin typeface="Arial"/>
                <a:cs typeface="Arial"/>
              </a:rPr>
              <a:t>través </a:t>
            </a:r>
            <a:r>
              <a:rPr dirty="0" sz="1100">
                <a:latin typeface="Arial"/>
                <a:cs typeface="Arial"/>
              </a:rPr>
              <a:t>de una </a:t>
            </a:r>
            <a:r>
              <a:rPr dirty="0" sz="1100" spc="-5">
                <a:latin typeface="Arial"/>
                <a:cs typeface="Arial"/>
              </a:rPr>
              <a:t>línea, </a:t>
            </a:r>
            <a:r>
              <a:rPr dirty="0" sz="1100">
                <a:latin typeface="Arial"/>
                <a:cs typeface="Arial"/>
              </a:rPr>
              <a:t>tal como muestra </a:t>
            </a:r>
            <a:r>
              <a:rPr dirty="0" sz="1100" spc="-5">
                <a:latin typeface="Arial"/>
                <a:cs typeface="Arial"/>
              </a:rPr>
              <a:t>la </a:t>
            </a:r>
            <a:r>
              <a:rPr dirty="0" sz="1100">
                <a:latin typeface="Arial"/>
                <a:cs typeface="Arial"/>
              </a:rPr>
              <a:t>figura </a:t>
            </a:r>
            <a:r>
              <a:rPr dirty="0" sz="1100" spc="-5">
                <a:solidFill>
                  <a:srgbClr val="427596"/>
                </a:solidFill>
                <a:latin typeface="Arial"/>
                <a:cs typeface="Arial"/>
                <a:hlinkClick r:id="rId2"/>
              </a:rPr>
              <a:t>12</a:t>
            </a:r>
            <a:r>
              <a:rPr dirty="0" sz="1100" spc="-5">
                <a:latin typeface="Arial"/>
                <a:cs typeface="Arial"/>
              </a:rPr>
              <a:t>.  </a:t>
            </a:r>
            <a:r>
              <a:rPr dirty="0" sz="1100">
                <a:latin typeface="Arial"/>
                <a:cs typeface="Arial"/>
              </a:rPr>
              <a:t>Suponemos que </a:t>
            </a:r>
            <a:r>
              <a:rPr dirty="0" sz="1100" spc="-5">
                <a:latin typeface="Arial"/>
                <a:cs typeface="Arial"/>
              </a:rPr>
              <a:t>la tensión </a:t>
            </a:r>
            <a:r>
              <a:rPr dirty="0" sz="1100">
                <a:latin typeface="Arial"/>
                <a:cs typeface="Arial"/>
              </a:rPr>
              <a:t>en </a:t>
            </a:r>
            <a:r>
              <a:rPr dirty="0" sz="1100" spc="-5">
                <a:latin typeface="Arial"/>
                <a:cs typeface="Arial"/>
              </a:rPr>
              <a:t>la </a:t>
            </a:r>
            <a:r>
              <a:rPr dirty="0" sz="1100">
                <a:latin typeface="Arial"/>
                <a:cs typeface="Arial"/>
              </a:rPr>
              <a:t>fuente de </a:t>
            </a:r>
            <a:r>
              <a:rPr dirty="0" sz="1100" spc="-5">
                <a:latin typeface="Arial"/>
                <a:cs typeface="Arial"/>
              </a:rPr>
              <a:t>alimentación </a:t>
            </a:r>
            <a:r>
              <a:rPr dirty="0" sz="1100">
                <a:latin typeface="Arial"/>
                <a:cs typeface="Arial"/>
              </a:rPr>
              <a:t>es uno por </a:t>
            </a:r>
            <a:r>
              <a:rPr dirty="0" sz="1100" spc="-5">
                <a:latin typeface="Arial"/>
                <a:cs typeface="Arial"/>
              </a:rPr>
              <a:t>unidad, </a:t>
            </a:r>
            <a:r>
              <a:rPr dirty="0" sz="1100">
                <a:latin typeface="Arial"/>
                <a:cs typeface="Arial"/>
              </a:rPr>
              <a:t>y que el </a:t>
            </a:r>
            <a:r>
              <a:rPr dirty="0" sz="1100" spc="-5">
                <a:latin typeface="Arial"/>
                <a:cs typeface="Arial"/>
              </a:rPr>
              <a:t>ángulo 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 impedancia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 línea </a:t>
            </a:r>
            <a:r>
              <a:rPr dirty="0" sz="1100">
                <a:latin typeface="Arial"/>
                <a:cs typeface="Arial"/>
              </a:rPr>
              <a:t>es , un </a:t>
            </a:r>
            <a:r>
              <a:rPr dirty="0" sz="1100" spc="-5">
                <a:latin typeface="Arial"/>
                <a:cs typeface="Arial"/>
              </a:rPr>
              <a:t>valor típico </a:t>
            </a:r>
            <a:r>
              <a:rPr dirty="0" sz="1100">
                <a:latin typeface="Arial"/>
                <a:cs typeface="Arial"/>
              </a:rPr>
              <a:t>para una </a:t>
            </a:r>
            <a:r>
              <a:rPr dirty="0" sz="1100" spc="-10">
                <a:latin typeface="Arial"/>
                <a:cs typeface="Arial"/>
              </a:rPr>
              <a:t>línea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transporte. </a:t>
            </a:r>
            <a:r>
              <a:rPr dirty="0" sz="1100">
                <a:latin typeface="Arial"/>
                <a:cs typeface="Arial"/>
              </a:rPr>
              <a:t>La carga se  </a:t>
            </a:r>
            <a:r>
              <a:rPr dirty="0" sz="1100" spc="-5">
                <a:latin typeface="Arial"/>
                <a:cs typeface="Arial"/>
              </a:rPr>
              <a:t>define </a:t>
            </a:r>
            <a:r>
              <a:rPr dirty="0" sz="1100">
                <a:latin typeface="Arial"/>
                <a:cs typeface="Arial"/>
              </a:rPr>
              <a:t>a </a:t>
            </a:r>
            <a:r>
              <a:rPr dirty="0" sz="1100" spc="-5">
                <a:latin typeface="Arial"/>
                <a:cs typeface="Arial"/>
              </a:rPr>
              <a:t>partir </a:t>
            </a:r>
            <a:r>
              <a:rPr dirty="0" sz="1100">
                <a:latin typeface="Arial"/>
                <a:cs typeface="Arial"/>
              </a:rPr>
              <a:t>de su </a:t>
            </a:r>
            <a:r>
              <a:rPr dirty="0" sz="1100" spc="-5">
                <a:latin typeface="Arial"/>
                <a:cs typeface="Arial"/>
              </a:rPr>
              <a:t>potencia activa </a:t>
            </a:r>
            <a:r>
              <a:rPr dirty="0" sz="1100">
                <a:latin typeface="Arial"/>
                <a:cs typeface="Arial"/>
              </a:rPr>
              <a:t>y su </a:t>
            </a:r>
            <a:r>
              <a:rPr dirty="0" sz="1100" spc="-5">
                <a:latin typeface="Arial"/>
                <a:cs typeface="Arial"/>
              </a:rPr>
              <a:t>factor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2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potencia.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2004" y="6107048"/>
            <a:ext cx="5760720" cy="3500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Figura </a:t>
            </a:r>
            <a:r>
              <a:rPr dirty="0" sz="1200" b="1">
                <a:latin typeface="Times New Roman"/>
                <a:cs typeface="Times New Roman"/>
              </a:rPr>
              <a:t>12: </a:t>
            </a:r>
            <a:r>
              <a:rPr dirty="0" sz="1200" spc="-5">
                <a:latin typeface="Times New Roman"/>
                <a:cs typeface="Times New Roman"/>
              </a:rPr>
              <a:t>Ejemplo </a:t>
            </a:r>
            <a:r>
              <a:rPr dirty="0" sz="1200">
                <a:latin typeface="Times New Roman"/>
                <a:cs typeface="Times New Roman"/>
              </a:rPr>
              <a:t>de </a:t>
            </a:r>
            <a:r>
              <a:rPr dirty="0" sz="1200" spc="-5">
                <a:latin typeface="Times New Roman"/>
                <a:cs typeface="Times New Roman"/>
              </a:rPr>
              <a:t>carga </a:t>
            </a:r>
            <a:r>
              <a:rPr dirty="0" sz="1200">
                <a:latin typeface="Times New Roman"/>
                <a:cs typeface="Times New Roman"/>
              </a:rPr>
              <a:t>alimentada a </a:t>
            </a:r>
            <a:r>
              <a:rPr dirty="0" sz="1200" spc="-5">
                <a:latin typeface="Times New Roman"/>
                <a:cs typeface="Times New Roman"/>
              </a:rPr>
              <a:t>través </a:t>
            </a:r>
            <a:r>
              <a:rPr dirty="0" sz="1200">
                <a:latin typeface="Times New Roman"/>
                <a:cs typeface="Times New Roman"/>
              </a:rPr>
              <a:t>de una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línea.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algn="just" marL="12700" marR="6350">
              <a:lnSpc>
                <a:spcPct val="136400"/>
              </a:lnSpc>
            </a:pPr>
            <a:r>
              <a:rPr dirty="0" sz="1100" spc="-5">
                <a:latin typeface="Arial"/>
                <a:cs typeface="Arial"/>
              </a:rPr>
              <a:t>Dado </a:t>
            </a:r>
            <a:r>
              <a:rPr dirty="0" sz="1100">
                <a:latin typeface="Arial"/>
                <a:cs typeface="Arial"/>
              </a:rPr>
              <a:t>un </a:t>
            </a:r>
            <a:r>
              <a:rPr dirty="0" sz="1100" spc="-5">
                <a:latin typeface="Arial"/>
                <a:cs typeface="Arial"/>
              </a:rPr>
              <a:t>factor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potencia determinado, la variación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 carga provoca </a:t>
            </a:r>
            <a:r>
              <a:rPr dirty="0" sz="1100">
                <a:latin typeface="Arial"/>
                <a:cs typeface="Arial"/>
              </a:rPr>
              <a:t>una </a:t>
            </a:r>
            <a:r>
              <a:rPr dirty="0" sz="1100" spc="-5">
                <a:latin typeface="Arial"/>
                <a:cs typeface="Arial"/>
              </a:rPr>
              <a:t>variación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  tensión </a:t>
            </a:r>
            <a:r>
              <a:rPr dirty="0" sz="1100">
                <a:latin typeface="Arial"/>
                <a:cs typeface="Arial"/>
              </a:rPr>
              <a:t>en </a:t>
            </a:r>
            <a:r>
              <a:rPr dirty="0" sz="1100" spc="-5">
                <a:latin typeface="Arial"/>
                <a:cs typeface="Arial"/>
              </a:rPr>
              <a:t>la misma. </a:t>
            </a:r>
            <a:r>
              <a:rPr dirty="0" sz="1100">
                <a:latin typeface="Arial"/>
                <a:cs typeface="Arial"/>
              </a:rPr>
              <a:t>La </a:t>
            </a:r>
            <a:r>
              <a:rPr dirty="0" sz="1100" spc="-5">
                <a:latin typeface="Arial"/>
                <a:cs typeface="Arial"/>
              </a:rPr>
              <a:t>figura </a:t>
            </a:r>
            <a:r>
              <a:rPr dirty="0" sz="1100" spc="-5">
                <a:solidFill>
                  <a:srgbClr val="427596"/>
                </a:solidFill>
                <a:latin typeface="Arial"/>
                <a:cs typeface="Arial"/>
                <a:hlinkClick r:id="rId3"/>
              </a:rPr>
              <a:t>13 </a:t>
            </a:r>
            <a:r>
              <a:rPr dirty="0" sz="1100" spc="-5">
                <a:latin typeface="Arial"/>
                <a:cs typeface="Arial"/>
              </a:rPr>
              <a:t>muestra las curvas </a:t>
            </a:r>
            <a:r>
              <a:rPr dirty="0" sz="1100">
                <a:latin typeface="Arial"/>
                <a:cs typeface="Arial"/>
              </a:rPr>
              <a:t>que </a:t>
            </a:r>
            <a:r>
              <a:rPr dirty="0" sz="1100" spc="-5">
                <a:latin typeface="Arial"/>
                <a:cs typeface="Arial"/>
              </a:rPr>
              <a:t>relacionan la carga </a:t>
            </a:r>
            <a:r>
              <a:rPr dirty="0" sz="1100">
                <a:latin typeface="Arial"/>
                <a:cs typeface="Arial"/>
              </a:rPr>
              <a:t>con </a:t>
            </a:r>
            <a:r>
              <a:rPr dirty="0" sz="1100" spc="-5">
                <a:latin typeface="Arial"/>
                <a:cs typeface="Arial"/>
              </a:rPr>
              <a:t>la tensión.  En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dicha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figura,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la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potencia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está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normalizada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en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relación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con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la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máxima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potencia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transmisible  </a:t>
            </a:r>
            <a:r>
              <a:rPr dirty="0" sz="1100">
                <a:latin typeface="Arial"/>
                <a:cs typeface="Arial"/>
              </a:rPr>
              <a:t>con factor de </a:t>
            </a:r>
            <a:r>
              <a:rPr dirty="0" sz="1100" spc="-5">
                <a:latin typeface="Arial"/>
                <a:cs typeface="Arial"/>
              </a:rPr>
              <a:t>potencia uno. </a:t>
            </a:r>
            <a:r>
              <a:rPr dirty="0" sz="1100">
                <a:latin typeface="Arial"/>
                <a:cs typeface="Arial"/>
              </a:rPr>
              <a:t>Puede </a:t>
            </a:r>
            <a:r>
              <a:rPr dirty="0" sz="1100" spc="-5">
                <a:latin typeface="Arial"/>
                <a:cs typeface="Arial"/>
              </a:rPr>
              <a:t>observarse que, </a:t>
            </a:r>
            <a:r>
              <a:rPr dirty="0" sz="1100">
                <a:latin typeface="Arial"/>
                <a:cs typeface="Arial"/>
              </a:rPr>
              <a:t>para </a:t>
            </a:r>
            <a:r>
              <a:rPr dirty="0" sz="1100" spc="-5">
                <a:latin typeface="Arial"/>
                <a:cs typeface="Arial"/>
              </a:rPr>
              <a:t>cargas pequeñas, la tendencia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22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la  tensión </a:t>
            </a:r>
            <a:r>
              <a:rPr dirty="0" sz="1100">
                <a:latin typeface="Arial"/>
                <a:cs typeface="Arial"/>
              </a:rPr>
              <a:t>es a </a:t>
            </a:r>
            <a:r>
              <a:rPr dirty="0" sz="1100" spc="-5">
                <a:latin typeface="Arial"/>
                <a:cs typeface="Arial"/>
              </a:rPr>
              <a:t>subir cuando </a:t>
            </a:r>
            <a:r>
              <a:rPr dirty="0" sz="1100">
                <a:latin typeface="Arial"/>
                <a:cs typeface="Arial"/>
              </a:rPr>
              <a:t>la carga es </a:t>
            </a:r>
            <a:r>
              <a:rPr dirty="0" sz="1100" spc="-5">
                <a:latin typeface="Arial"/>
                <a:cs typeface="Arial"/>
              </a:rPr>
              <a:t>capacitiva </a:t>
            </a:r>
            <a:r>
              <a:rPr dirty="0" sz="1100">
                <a:latin typeface="Arial"/>
                <a:cs typeface="Arial"/>
              </a:rPr>
              <a:t>y a bajar cuando es </a:t>
            </a:r>
            <a:r>
              <a:rPr dirty="0" sz="1100" spc="-5">
                <a:latin typeface="Arial"/>
                <a:cs typeface="Arial"/>
              </a:rPr>
              <a:t>inductiva. Sin embargo,  </a:t>
            </a:r>
            <a:r>
              <a:rPr dirty="0" sz="1100">
                <a:latin typeface="Arial"/>
                <a:cs typeface="Arial"/>
              </a:rPr>
              <a:t>para </a:t>
            </a:r>
            <a:r>
              <a:rPr dirty="0" sz="1100" spc="-5">
                <a:latin typeface="Arial"/>
                <a:cs typeface="Arial"/>
              </a:rPr>
              <a:t>cargas grandes, la tensión </a:t>
            </a:r>
            <a:r>
              <a:rPr dirty="0" sz="1100">
                <a:latin typeface="Arial"/>
                <a:cs typeface="Arial"/>
              </a:rPr>
              <a:t>siempre </a:t>
            </a:r>
            <a:r>
              <a:rPr dirty="0" sz="1100" spc="-5">
                <a:latin typeface="Arial"/>
                <a:cs typeface="Arial"/>
              </a:rPr>
              <a:t>decrece. </a:t>
            </a:r>
            <a:r>
              <a:rPr dirty="0" sz="1100">
                <a:latin typeface="Arial"/>
                <a:cs typeface="Arial"/>
              </a:rPr>
              <a:t>A </a:t>
            </a:r>
            <a:r>
              <a:rPr dirty="0" sz="1100" spc="-5">
                <a:latin typeface="Arial"/>
                <a:cs typeface="Arial"/>
              </a:rPr>
              <a:t>este respecto, conviene recordar </a:t>
            </a:r>
            <a:r>
              <a:rPr dirty="0" sz="1100">
                <a:latin typeface="Arial"/>
                <a:cs typeface="Arial"/>
              </a:rPr>
              <a:t>que el  desacoplamiento </a:t>
            </a:r>
            <a:r>
              <a:rPr dirty="0" sz="1100" spc="-5">
                <a:latin typeface="Arial"/>
                <a:cs typeface="Arial"/>
              </a:rPr>
              <a:t>entre </a:t>
            </a:r>
            <a:r>
              <a:rPr dirty="0" sz="1100">
                <a:latin typeface="Arial"/>
                <a:cs typeface="Arial"/>
              </a:rPr>
              <a:t>flujo de </a:t>
            </a:r>
            <a:r>
              <a:rPr dirty="0" sz="1100" spc="-5">
                <a:latin typeface="Arial"/>
                <a:cs typeface="Arial"/>
              </a:rPr>
              <a:t>potencia activa </a:t>
            </a:r>
            <a:r>
              <a:rPr dirty="0" sz="1100">
                <a:latin typeface="Arial"/>
                <a:cs typeface="Arial"/>
              </a:rPr>
              <a:t>y </a:t>
            </a:r>
            <a:r>
              <a:rPr dirty="0" sz="1100" spc="-5">
                <a:latin typeface="Arial"/>
                <a:cs typeface="Arial"/>
              </a:rPr>
              <a:t>módulo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tensión </a:t>
            </a:r>
            <a:r>
              <a:rPr dirty="0" sz="1100">
                <a:latin typeface="Arial"/>
                <a:cs typeface="Arial"/>
              </a:rPr>
              <a:t>no </a:t>
            </a:r>
            <a:r>
              <a:rPr dirty="0" sz="1100" spc="-10">
                <a:latin typeface="Arial"/>
                <a:cs typeface="Arial"/>
              </a:rPr>
              <a:t>es </a:t>
            </a:r>
            <a:r>
              <a:rPr dirty="0" sz="1100" spc="-5">
                <a:latin typeface="Arial"/>
                <a:cs typeface="Arial"/>
              </a:rPr>
              <a:t>válido </a:t>
            </a:r>
            <a:r>
              <a:rPr dirty="0" sz="1100">
                <a:latin typeface="Arial"/>
                <a:cs typeface="Arial"/>
              </a:rPr>
              <a:t>en líneas  muy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cargadas.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>
              <a:latin typeface="Arial"/>
              <a:cs typeface="Arial"/>
            </a:endParaRPr>
          </a:p>
          <a:p>
            <a:pPr algn="just" marL="12700" marR="5080">
              <a:lnSpc>
                <a:spcPct val="136400"/>
              </a:lnSpc>
              <a:spcBef>
                <a:spcPts val="5"/>
              </a:spcBef>
            </a:pPr>
            <a:r>
              <a:rPr dirty="0" sz="1100">
                <a:latin typeface="Arial"/>
                <a:cs typeface="Arial"/>
              </a:rPr>
              <a:t>Las curvas de </a:t>
            </a:r>
            <a:r>
              <a:rPr dirty="0" sz="1100" spc="-5">
                <a:latin typeface="Arial"/>
                <a:cs typeface="Arial"/>
              </a:rPr>
              <a:t>la figura </a:t>
            </a:r>
            <a:r>
              <a:rPr dirty="0" sz="1100" spc="-5">
                <a:solidFill>
                  <a:srgbClr val="427596"/>
                </a:solidFill>
                <a:latin typeface="Arial"/>
                <a:cs typeface="Arial"/>
                <a:hlinkClick r:id="rId3"/>
              </a:rPr>
              <a:t>13</a:t>
            </a:r>
            <a:r>
              <a:rPr dirty="0" sz="1100" spc="-5">
                <a:solidFill>
                  <a:srgbClr val="427596"/>
                </a:solidFill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se </a:t>
            </a:r>
            <a:r>
              <a:rPr dirty="0" sz="1100" spc="-5">
                <a:latin typeface="Arial"/>
                <a:cs typeface="Arial"/>
              </a:rPr>
              <a:t>llaman curva </a:t>
            </a:r>
            <a:r>
              <a:rPr dirty="0" sz="1100">
                <a:latin typeface="Arial"/>
                <a:cs typeface="Arial"/>
              </a:rPr>
              <a:t>P-V o curvas de </a:t>
            </a:r>
            <a:r>
              <a:rPr dirty="0" sz="1100" spc="-5">
                <a:latin typeface="Arial"/>
                <a:cs typeface="Arial"/>
              </a:rPr>
              <a:t>la nariz, </a:t>
            </a:r>
            <a:r>
              <a:rPr dirty="0" sz="1100">
                <a:latin typeface="Arial"/>
                <a:cs typeface="Arial"/>
              </a:rPr>
              <a:t>por su forma  </a:t>
            </a:r>
            <a:r>
              <a:rPr dirty="0" sz="1100" spc="-5">
                <a:latin typeface="Arial"/>
                <a:cs typeface="Arial"/>
              </a:rPr>
              <a:t>característica. Gráficas similares </a:t>
            </a:r>
            <a:r>
              <a:rPr dirty="0" sz="1100">
                <a:latin typeface="Arial"/>
                <a:cs typeface="Arial"/>
              </a:rPr>
              <a:t>a </a:t>
            </a:r>
            <a:r>
              <a:rPr dirty="0" sz="1100" spc="-5">
                <a:latin typeface="Arial"/>
                <a:cs typeface="Arial"/>
              </a:rPr>
              <a:t>ésta </a:t>
            </a:r>
            <a:r>
              <a:rPr dirty="0" sz="1100">
                <a:latin typeface="Arial"/>
                <a:cs typeface="Arial"/>
              </a:rPr>
              <a:t>pueden </a:t>
            </a:r>
            <a:r>
              <a:rPr dirty="0" sz="1100" spc="-5">
                <a:latin typeface="Arial"/>
                <a:cs typeface="Arial"/>
              </a:rPr>
              <a:t>ser calculadas para cualquier nodo </a:t>
            </a:r>
            <a:r>
              <a:rPr dirty="0" sz="1100">
                <a:latin typeface="Arial"/>
                <a:cs typeface="Arial"/>
              </a:rPr>
              <a:t>de un  sistema </a:t>
            </a:r>
            <a:r>
              <a:rPr dirty="0" sz="1100" spc="-5">
                <a:latin typeface="Arial"/>
                <a:cs typeface="Arial"/>
              </a:rPr>
              <a:t>eléctrico mediante la realización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sucesivos </a:t>
            </a:r>
            <a:r>
              <a:rPr dirty="0" sz="1100">
                <a:latin typeface="Arial"/>
                <a:cs typeface="Arial"/>
              </a:rPr>
              <a:t>flujos de </a:t>
            </a:r>
            <a:r>
              <a:rPr dirty="0" sz="1100" spc="-5">
                <a:latin typeface="Arial"/>
                <a:cs typeface="Arial"/>
              </a:rPr>
              <a:t>carga. </a:t>
            </a:r>
            <a:r>
              <a:rPr dirty="0" sz="1100">
                <a:latin typeface="Arial"/>
                <a:cs typeface="Arial"/>
              </a:rPr>
              <a:t>La </a:t>
            </a:r>
            <a:r>
              <a:rPr dirty="0" sz="1100" spc="-10">
                <a:latin typeface="Arial"/>
                <a:cs typeface="Arial"/>
              </a:rPr>
              <a:t>línea </a:t>
            </a:r>
            <a:r>
              <a:rPr dirty="0" sz="1100" spc="-5">
                <a:latin typeface="Arial"/>
                <a:cs typeface="Arial"/>
              </a:rPr>
              <a:t>discontinua  representa </a:t>
            </a:r>
            <a:r>
              <a:rPr dirty="0" sz="1100">
                <a:latin typeface="Arial"/>
                <a:cs typeface="Arial"/>
              </a:rPr>
              <a:t>el </a:t>
            </a:r>
            <a:r>
              <a:rPr dirty="0" sz="1100" spc="-10">
                <a:latin typeface="Arial"/>
                <a:cs typeface="Arial"/>
              </a:rPr>
              <a:t>límite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funcionamiento del sistema: </a:t>
            </a:r>
            <a:r>
              <a:rPr dirty="0" sz="1100">
                <a:latin typeface="Arial"/>
                <a:cs typeface="Arial"/>
              </a:rPr>
              <a:t>más </a:t>
            </a:r>
            <a:r>
              <a:rPr dirty="0" sz="1100" spc="-5">
                <a:latin typeface="Arial"/>
                <a:cs typeface="Arial"/>
              </a:rPr>
              <a:t>allá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ella </a:t>
            </a:r>
            <a:r>
              <a:rPr dirty="0" sz="1100">
                <a:latin typeface="Arial"/>
                <a:cs typeface="Arial"/>
              </a:rPr>
              <a:t>es </a:t>
            </a:r>
            <a:r>
              <a:rPr dirty="0" sz="1100" spc="-5">
                <a:latin typeface="Arial"/>
                <a:cs typeface="Arial"/>
              </a:rPr>
              <a:t>imposible transmitir  potencia</a:t>
            </a:r>
            <a:r>
              <a:rPr dirty="0" sz="1100" spc="8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activa.</a:t>
            </a:r>
            <a:r>
              <a:rPr dirty="0" sz="1100" spc="9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Los</a:t>
            </a:r>
            <a:r>
              <a:rPr dirty="0" sz="1100" spc="7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puntos</a:t>
            </a:r>
            <a:r>
              <a:rPr dirty="0" sz="1100" spc="7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situados</a:t>
            </a:r>
            <a:r>
              <a:rPr dirty="0" sz="1100" spc="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por</a:t>
            </a:r>
            <a:r>
              <a:rPr dirty="0" sz="1100" spc="7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debajo</a:t>
            </a:r>
            <a:r>
              <a:rPr dirty="0" sz="1100" spc="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8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la</a:t>
            </a:r>
            <a:r>
              <a:rPr dirty="0" sz="1100" spc="8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línea</a:t>
            </a:r>
            <a:r>
              <a:rPr dirty="0" sz="1100" spc="8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discontinua</a:t>
            </a:r>
            <a:r>
              <a:rPr dirty="0" sz="1100" spc="8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son</a:t>
            </a:r>
            <a:r>
              <a:rPr dirty="0" sz="1100" spc="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inestables,</a:t>
            </a:r>
            <a:r>
              <a:rPr dirty="0" sz="1100" spc="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y</a:t>
            </a:r>
            <a:r>
              <a:rPr dirty="0" sz="1100" spc="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el</a:t>
            </a:r>
            <a:endParaRPr sz="11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860548" y="3598881"/>
            <a:ext cx="257556" cy="1425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872995" y="4552187"/>
            <a:ext cx="2505456" cy="14005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427735"/>
            <a:ext cx="5760085" cy="14116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rlito"/>
                <a:cs typeface="Carlito"/>
              </a:rPr>
              <a:t>31</a:t>
            </a:r>
            <a:endParaRPr sz="1100">
              <a:latin typeface="Carlito"/>
              <a:cs typeface="Carlito"/>
            </a:endParaRPr>
          </a:p>
          <a:p>
            <a:pPr>
              <a:lnSpc>
                <a:spcPct val="100000"/>
              </a:lnSpc>
            </a:pPr>
            <a:endParaRPr sz="11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850">
              <a:latin typeface="Carlito"/>
              <a:cs typeface="Carlito"/>
            </a:endParaRPr>
          </a:p>
          <a:p>
            <a:pPr algn="just" marL="12700" marR="5080">
              <a:lnSpc>
                <a:spcPct val="136400"/>
              </a:lnSpc>
            </a:pPr>
            <a:r>
              <a:rPr dirty="0" sz="1100">
                <a:latin typeface="Arial"/>
                <a:cs typeface="Arial"/>
              </a:rPr>
              <a:t>sistema </a:t>
            </a:r>
            <a:r>
              <a:rPr dirty="0" sz="1100" spc="-5">
                <a:latin typeface="Arial"/>
                <a:cs typeface="Arial"/>
              </a:rPr>
              <a:t>eléctrico </a:t>
            </a:r>
            <a:r>
              <a:rPr dirty="0" sz="1100">
                <a:latin typeface="Arial"/>
                <a:cs typeface="Arial"/>
              </a:rPr>
              <a:t>nunca opera en </a:t>
            </a:r>
            <a:r>
              <a:rPr dirty="0" sz="1100" spc="-5">
                <a:latin typeface="Arial"/>
                <a:cs typeface="Arial"/>
              </a:rPr>
              <a:t>ellos. </a:t>
            </a:r>
            <a:r>
              <a:rPr dirty="0" sz="1100">
                <a:latin typeface="Arial"/>
                <a:cs typeface="Arial"/>
              </a:rPr>
              <a:t>Tampoco es </a:t>
            </a:r>
            <a:r>
              <a:rPr dirty="0" sz="1100" spc="-5">
                <a:latin typeface="Arial"/>
                <a:cs typeface="Arial"/>
              </a:rPr>
              <a:t>posible calcular estos </a:t>
            </a:r>
            <a:r>
              <a:rPr dirty="0" sz="1100">
                <a:latin typeface="Arial"/>
                <a:cs typeface="Arial"/>
              </a:rPr>
              <a:t>puntos </a:t>
            </a:r>
            <a:r>
              <a:rPr dirty="0" sz="1100" spc="-5">
                <a:latin typeface="Arial"/>
                <a:cs typeface="Arial"/>
              </a:rPr>
              <a:t>mediante  </a:t>
            </a:r>
            <a:r>
              <a:rPr dirty="0" sz="1100">
                <a:latin typeface="Arial"/>
                <a:cs typeface="Arial"/>
              </a:rPr>
              <a:t>un flujo de </a:t>
            </a:r>
            <a:r>
              <a:rPr dirty="0" sz="1100" spc="-5">
                <a:latin typeface="Arial"/>
                <a:cs typeface="Arial"/>
              </a:rPr>
              <a:t>cargas convencional, </a:t>
            </a:r>
            <a:r>
              <a:rPr dirty="0" sz="1100">
                <a:latin typeface="Arial"/>
                <a:cs typeface="Arial"/>
              </a:rPr>
              <a:t>por </a:t>
            </a:r>
            <a:r>
              <a:rPr dirty="0" sz="1100" spc="-5">
                <a:latin typeface="Arial"/>
                <a:cs typeface="Arial"/>
              </a:rPr>
              <a:t>ejemplo aplicando Newton-Raphson. Cuando </a:t>
            </a:r>
            <a:r>
              <a:rPr dirty="0" sz="1100">
                <a:latin typeface="Arial"/>
                <a:cs typeface="Arial"/>
              </a:rPr>
              <a:t>un flujo</a:t>
            </a:r>
            <a:r>
              <a:rPr dirty="0" sz="1100" spc="-204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  cargas no </a:t>
            </a:r>
            <a:r>
              <a:rPr dirty="0" sz="1100" spc="-5">
                <a:latin typeface="Arial"/>
                <a:cs typeface="Arial"/>
              </a:rPr>
              <a:t>converge, frecuentemente </a:t>
            </a:r>
            <a:r>
              <a:rPr dirty="0" sz="1100" spc="-10">
                <a:latin typeface="Arial"/>
                <a:cs typeface="Arial"/>
              </a:rPr>
              <a:t>es </a:t>
            </a:r>
            <a:r>
              <a:rPr dirty="0" sz="1100" spc="-5">
                <a:latin typeface="Arial"/>
                <a:cs typeface="Arial"/>
              </a:rPr>
              <a:t>debido </a:t>
            </a:r>
            <a:r>
              <a:rPr dirty="0" sz="1100">
                <a:latin typeface="Arial"/>
                <a:cs typeface="Arial"/>
              </a:rPr>
              <a:t>a un </a:t>
            </a:r>
            <a:r>
              <a:rPr dirty="0" sz="1100" spc="-5">
                <a:latin typeface="Arial"/>
                <a:cs typeface="Arial"/>
              </a:rPr>
              <a:t>problema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inestabilidad local </a:t>
            </a:r>
            <a:r>
              <a:rPr dirty="0" sz="1100">
                <a:latin typeface="Arial"/>
                <a:cs typeface="Arial"/>
              </a:rPr>
              <a:t>de  </a:t>
            </a:r>
            <a:r>
              <a:rPr dirty="0" sz="1100" spc="-5">
                <a:latin typeface="Arial"/>
                <a:cs typeface="Arial"/>
              </a:rPr>
              <a:t>tensión.</a:t>
            </a:r>
            <a:endParaRPr sz="11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6238112"/>
            <a:ext cx="5759450" cy="298958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2595880" marR="73025" indent="-2518410">
              <a:lnSpc>
                <a:spcPts val="1380"/>
              </a:lnSpc>
              <a:spcBef>
                <a:spcPts val="195"/>
              </a:spcBef>
            </a:pPr>
            <a:r>
              <a:rPr dirty="0" sz="1200" spc="-5" b="1">
                <a:latin typeface="Times New Roman"/>
                <a:cs typeface="Times New Roman"/>
              </a:rPr>
              <a:t>Figura </a:t>
            </a:r>
            <a:r>
              <a:rPr dirty="0" sz="1200" b="1">
                <a:latin typeface="Times New Roman"/>
                <a:cs typeface="Times New Roman"/>
              </a:rPr>
              <a:t>13: </a:t>
            </a:r>
            <a:r>
              <a:rPr dirty="0" sz="1200">
                <a:latin typeface="Times New Roman"/>
                <a:cs typeface="Times New Roman"/>
              </a:rPr>
              <a:t>Curvas </a:t>
            </a:r>
            <a:r>
              <a:rPr dirty="0" sz="1200" spc="-5">
                <a:latin typeface="Times New Roman"/>
                <a:cs typeface="Times New Roman"/>
              </a:rPr>
              <a:t>P-V </a:t>
            </a:r>
            <a:r>
              <a:rPr dirty="0" sz="1200">
                <a:latin typeface="Times New Roman"/>
                <a:cs typeface="Times New Roman"/>
              </a:rPr>
              <a:t>en </a:t>
            </a:r>
            <a:r>
              <a:rPr dirty="0" sz="1200" spc="-5">
                <a:latin typeface="Times New Roman"/>
                <a:cs typeface="Times New Roman"/>
              </a:rPr>
              <a:t>función </a:t>
            </a:r>
            <a:r>
              <a:rPr dirty="0" sz="1200">
                <a:latin typeface="Times New Roman"/>
                <a:cs typeface="Times New Roman"/>
              </a:rPr>
              <a:t>del </a:t>
            </a:r>
            <a:r>
              <a:rPr dirty="0" sz="1200" spc="-5">
                <a:latin typeface="Times New Roman"/>
                <a:cs typeface="Times New Roman"/>
              </a:rPr>
              <a:t>factor </a:t>
            </a:r>
            <a:r>
              <a:rPr dirty="0" sz="1200">
                <a:latin typeface="Times New Roman"/>
                <a:cs typeface="Times New Roman"/>
              </a:rPr>
              <a:t>de potencia de la </a:t>
            </a:r>
            <a:r>
              <a:rPr dirty="0" sz="1200" spc="-5">
                <a:latin typeface="Times New Roman"/>
                <a:cs typeface="Times New Roman"/>
              </a:rPr>
              <a:t>carga. </a:t>
            </a:r>
            <a:r>
              <a:rPr dirty="0" sz="1200">
                <a:latin typeface="Times New Roman"/>
                <a:cs typeface="Times New Roman"/>
              </a:rPr>
              <a:t>Figura </a:t>
            </a:r>
            <a:r>
              <a:rPr dirty="0" sz="1200" spc="-5">
                <a:latin typeface="Times New Roman"/>
                <a:cs typeface="Times New Roman"/>
              </a:rPr>
              <a:t>extraída </a:t>
            </a:r>
            <a:r>
              <a:rPr dirty="0" sz="1200">
                <a:latin typeface="Times New Roman"/>
                <a:cs typeface="Times New Roman"/>
              </a:rPr>
              <a:t>de [ </a:t>
            </a:r>
            <a:r>
              <a:rPr dirty="0" sz="1200">
                <a:solidFill>
                  <a:srgbClr val="427596"/>
                </a:solidFill>
                <a:latin typeface="Times New Roman"/>
                <a:cs typeface="Times New Roman"/>
                <a:hlinkClick r:id="rId2"/>
              </a:rPr>
              <a:t>1</a:t>
            </a:r>
            <a:r>
              <a:rPr dirty="0" sz="1200">
                <a:latin typeface="Times New Roman"/>
                <a:cs typeface="Times New Roman"/>
              </a:rPr>
              <a:t>,  </a:t>
            </a:r>
            <a:r>
              <a:rPr dirty="0" sz="1200" spc="-5">
                <a:latin typeface="Times New Roman"/>
                <a:cs typeface="Times New Roman"/>
              </a:rPr>
              <a:t>fig. </a:t>
            </a:r>
            <a:r>
              <a:rPr dirty="0" sz="1200">
                <a:latin typeface="Times New Roman"/>
                <a:cs typeface="Times New Roman"/>
              </a:rPr>
              <a:t>14.2]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36400"/>
              </a:lnSpc>
            </a:pPr>
            <a:r>
              <a:rPr dirty="0" sz="1100">
                <a:latin typeface="Arial"/>
                <a:cs typeface="Arial"/>
              </a:rPr>
              <a:t>Como puede </a:t>
            </a:r>
            <a:r>
              <a:rPr dirty="0" sz="1100" spc="-5">
                <a:latin typeface="Arial"/>
                <a:cs typeface="Arial"/>
              </a:rPr>
              <a:t>observarse, </a:t>
            </a:r>
            <a:r>
              <a:rPr dirty="0" sz="1100">
                <a:latin typeface="Arial"/>
                <a:cs typeface="Arial"/>
              </a:rPr>
              <a:t>un </a:t>
            </a:r>
            <a:r>
              <a:rPr dirty="0" sz="1100" spc="-5">
                <a:latin typeface="Arial"/>
                <a:cs typeface="Arial"/>
              </a:rPr>
              <a:t>aumento excesivo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 </a:t>
            </a:r>
            <a:r>
              <a:rPr dirty="0" sz="1100">
                <a:latin typeface="Arial"/>
                <a:cs typeface="Arial"/>
              </a:rPr>
              <a:t>carga </a:t>
            </a:r>
            <a:r>
              <a:rPr dirty="0" sz="1100" spc="-5">
                <a:latin typeface="Arial"/>
                <a:cs typeface="Arial"/>
              </a:rPr>
              <a:t>provocaría </a:t>
            </a:r>
            <a:r>
              <a:rPr dirty="0" sz="1100">
                <a:latin typeface="Arial"/>
                <a:cs typeface="Arial"/>
              </a:rPr>
              <a:t>un descenso  </a:t>
            </a:r>
            <a:r>
              <a:rPr dirty="0" sz="1100" spc="-5">
                <a:latin typeface="Arial"/>
                <a:cs typeface="Arial"/>
              </a:rPr>
              <a:t>progresivo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la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tensión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y,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en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último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caso,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la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inestabilidad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del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sistema.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Incluso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antes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llegar  </a:t>
            </a:r>
            <a:r>
              <a:rPr dirty="0" sz="1100">
                <a:latin typeface="Arial"/>
                <a:cs typeface="Arial"/>
              </a:rPr>
              <a:t>al punto </a:t>
            </a:r>
            <a:r>
              <a:rPr dirty="0" sz="1100" spc="-5">
                <a:latin typeface="Arial"/>
                <a:cs typeface="Arial"/>
              </a:rPr>
              <a:t>inestable, las tensiones </a:t>
            </a:r>
            <a:r>
              <a:rPr dirty="0" sz="1100">
                <a:latin typeface="Arial"/>
                <a:cs typeface="Arial"/>
              </a:rPr>
              <a:t>se </a:t>
            </a:r>
            <a:r>
              <a:rPr dirty="0" sz="1100" spc="-5">
                <a:latin typeface="Arial"/>
                <a:cs typeface="Arial"/>
              </a:rPr>
              <a:t>vuelven inaceptablemente bajas. </a:t>
            </a:r>
            <a:r>
              <a:rPr dirty="0" sz="1100" spc="-10">
                <a:latin typeface="Arial"/>
                <a:cs typeface="Arial"/>
              </a:rPr>
              <a:t>Conviene </a:t>
            </a:r>
            <a:r>
              <a:rPr dirty="0" sz="1100">
                <a:latin typeface="Arial"/>
                <a:cs typeface="Arial"/>
              </a:rPr>
              <a:t>observar que  </a:t>
            </a:r>
            <a:r>
              <a:rPr dirty="0" sz="1100" spc="-5">
                <a:latin typeface="Arial"/>
                <a:cs typeface="Arial"/>
              </a:rPr>
              <a:t>la </a:t>
            </a:r>
            <a:r>
              <a:rPr dirty="0" sz="1100">
                <a:latin typeface="Arial"/>
                <a:cs typeface="Arial"/>
              </a:rPr>
              <a:t>tensión cae </a:t>
            </a:r>
            <a:r>
              <a:rPr dirty="0" sz="1100" spc="-5">
                <a:latin typeface="Arial"/>
                <a:cs typeface="Arial"/>
              </a:rPr>
              <a:t>más rápido </a:t>
            </a:r>
            <a:r>
              <a:rPr dirty="0" sz="1100">
                <a:latin typeface="Arial"/>
                <a:cs typeface="Arial"/>
              </a:rPr>
              <a:t>cuando la carga es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inductiva.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>
              <a:latin typeface="Arial"/>
              <a:cs typeface="Arial"/>
            </a:endParaRPr>
          </a:p>
          <a:p>
            <a:pPr algn="just" marL="12700" marR="6350">
              <a:lnSpc>
                <a:spcPct val="136400"/>
              </a:lnSpc>
            </a:pPr>
            <a:r>
              <a:rPr dirty="0" sz="1100">
                <a:latin typeface="Arial"/>
                <a:cs typeface="Arial"/>
              </a:rPr>
              <a:t>Este </a:t>
            </a:r>
            <a:r>
              <a:rPr dirty="0" sz="1100" spc="-5">
                <a:latin typeface="Arial"/>
                <a:cs typeface="Arial"/>
              </a:rPr>
              <a:t>mismo </a:t>
            </a:r>
            <a:r>
              <a:rPr dirty="0" sz="1100">
                <a:latin typeface="Arial"/>
                <a:cs typeface="Arial"/>
              </a:rPr>
              <a:t>mecanismo puede aparecer en </a:t>
            </a:r>
            <a:r>
              <a:rPr dirty="0" sz="1100" spc="-5">
                <a:latin typeface="Arial"/>
                <a:cs typeface="Arial"/>
              </a:rPr>
              <a:t>zonas relativamente extensas </a:t>
            </a:r>
            <a:r>
              <a:rPr dirty="0" sz="1100">
                <a:latin typeface="Arial"/>
                <a:cs typeface="Arial"/>
              </a:rPr>
              <a:t>de un </a:t>
            </a:r>
            <a:r>
              <a:rPr dirty="0" sz="1100" spc="-5">
                <a:latin typeface="Arial"/>
                <a:cs typeface="Arial"/>
              </a:rPr>
              <a:t>sistema  </a:t>
            </a:r>
            <a:r>
              <a:rPr dirty="0" sz="1100">
                <a:latin typeface="Arial"/>
                <a:cs typeface="Arial"/>
              </a:rPr>
              <a:t>eléctrico. Lo que en </a:t>
            </a:r>
            <a:r>
              <a:rPr dirty="0" sz="1100" spc="-5">
                <a:latin typeface="Arial"/>
                <a:cs typeface="Arial"/>
              </a:rPr>
              <a:t>la </a:t>
            </a:r>
            <a:r>
              <a:rPr dirty="0" sz="1100">
                <a:latin typeface="Arial"/>
                <a:cs typeface="Arial"/>
              </a:rPr>
              <a:t>figura </a:t>
            </a:r>
            <a:r>
              <a:rPr dirty="0" sz="1100" spc="-5">
                <a:solidFill>
                  <a:srgbClr val="427596"/>
                </a:solidFill>
                <a:latin typeface="Arial"/>
                <a:cs typeface="Arial"/>
                <a:hlinkClick r:id="rId3"/>
              </a:rPr>
              <a:t>12</a:t>
            </a:r>
            <a:r>
              <a:rPr dirty="0" sz="1100" spc="-5">
                <a:solidFill>
                  <a:srgbClr val="427596"/>
                </a:solidFill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es una </a:t>
            </a:r>
            <a:r>
              <a:rPr dirty="0" sz="1100" spc="-5">
                <a:latin typeface="Arial"/>
                <a:cs typeface="Arial"/>
              </a:rPr>
              <a:t>carga, </a:t>
            </a:r>
            <a:r>
              <a:rPr dirty="0" sz="1100">
                <a:latin typeface="Arial"/>
                <a:cs typeface="Arial"/>
              </a:rPr>
              <a:t>puede ser una </a:t>
            </a:r>
            <a:r>
              <a:rPr dirty="0" sz="1100" spc="-5">
                <a:latin typeface="Arial"/>
                <a:cs typeface="Arial"/>
              </a:rPr>
              <a:t>zona del </a:t>
            </a:r>
            <a:r>
              <a:rPr dirty="0" sz="1100">
                <a:latin typeface="Arial"/>
                <a:cs typeface="Arial"/>
              </a:rPr>
              <a:t>sistema con </a:t>
            </a:r>
            <a:r>
              <a:rPr dirty="0" sz="1100" spc="-5">
                <a:latin typeface="Arial"/>
                <a:cs typeface="Arial"/>
              </a:rPr>
              <a:t>una  </a:t>
            </a:r>
            <a:r>
              <a:rPr dirty="0" sz="1100">
                <a:latin typeface="Arial"/>
                <a:cs typeface="Arial"/>
              </a:rPr>
              <a:t>demanda </a:t>
            </a:r>
            <a:r>
              <a:rPr dirty="0" sz="1100" spc="-5">
                <a:latin typeface="Arial"/>
                <a:cs typeface="Arial"/>
              </a:rPr>
              <a:t>elevada, </a:t>
            </a:r>
            <a:r>
              <a:rPr dirty="0" sz="1100">
                <a:latin typeface="Arial"/>
                <a:cs typeface="Arial"/>
              </a:rPr>
              <a:t>y </a:t>
            </a:r>
            <a:r>
              <a:rPr dirty="0" sz="1100" spc="-5">
                <a:latin typeface="Arial"/>
                <a:cs typeface="Arial"/>
              </a:rPr>
              <a:t>lo </a:t>
            </a:r>
            <a:r>
              <a:rPr dirty="0" sz="1100">
                <a:latin typeface="Arial"/>
                <a:cs typeface="Arial"/>
              </a:rPr>
              <a:t>que es una </a:t>
            </a:r>
            <a:r>
              <a:rPr dirty="0" sz="1100" spc="-10">
                <a:latin typeface="Arial"/>
                <a:cs typeface="Arial"/>
              </a:rPr>
              <a:t>línea </a:t>
            </a:r>
            <a:r>
              <a:rPr dirty="0" sz="1100">
                <a:latin typeface="Arial"/>
                <a:cs typeface="Arial"/>
              </a:rPr>
              <a:t>puede ser un </a:t>
            </a:r>
            <a:r>
              <a:rPr dirty="0" sz="1100" spc="-5">
                <a:latin typeface="Arial"/>
                <a:cs typeface="Arial"/>
              </a:rPr>
              <a:t>conjunto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líneas </a:t>
            </a:r>
            <a:r>
              <a:rPr dirty="0" sz="1100">
                <a:latin typeface="Arial"/>
                <a:cs typeface="Arial"/>
              </a:rPr>
              <a:t>más o </a:t>
            </a:r>
            <a:r>
              <a:rPr dirty="0" sz="1100" spc="-5">
                <a:latin typeface="Arial"/>
                <a:cs typeface="Arial"/>
              </a:rPr>
              <a:t>menos  mallado. En general, la inestabilidad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tensión </a:t>
            </a:r>
            <a:r>
              <a:rPr dirty="0" sz="1100">
                <a:latin typeface="Arial"/>
                <a:cs typeface="Arial"/>
              </a:rPr>
              <a:t>puede </a:t>
            </a:r>
            <a:r>
              <a:rPr dirty="0" sz="1100" spc="-5">
                <a:latin typeface="Arial"/>
                <a:cs typeface="Arial"/>
              </a:rPr>
              <a:t>aparecer </a:t>
            </a:r>
            <a:r>
              <a:rPr dirty="0" sz="1100">
                <a:latin typeface="Arial"/>
                <a:cs typeface="Arial"/>
              </a:rPr>
              <a:t>en </a:t>
            </a:r>
            <a:r>
              <a:rPr dirty="0" sz="1100" spc="-5">
                <a:latin typeface="Arial"/>
                <a:cs typeface="Arial"/>
              </a:rPr>
              <a:t>redes débiles, </a:t>
            </a:r>
            <a:r>
              <a:rPr dirty="0" sz="1100">
                <a:latin typeface="Arial"/>
                <a:cs typeface="Arial"/>
              </a:rPr>
              <a:t>o </a:t>
            </a:r>
            <a:r>
              <a:rPr dirty="0" sz="1100" spc="-5">
                <a:latin typeface="Arial"/>
                <a:cs typeface="Arial"/>
              </a:rPr>
              <a:t>bien </a:t>
            </a:r>
            <a:r>
              <a:rPr dirty="0" sz="1100">
                <a:latin typeface="Arial"/>
                <a:cs typeface="Arial"/>
              </a:rPr>
              <a:t>en  sistemas muy cargados donde </a:t>
            </a:r>
            <a:r>
              <a:rPr dirty="0" sz="1100" spc="-5">
                <a:latin typeface="Arial"/>
                <a:cs typeface="Arial"/>
              </a:rPr>
              <a:t>la potencia activa tiene </a:t>
            </a:r>
            <a:r>
              <a:rPr dirty="0" sz="1100">
                <a:latin typeface="Arial"/>
                <a:cs typeface="Arial"/>
              </a:rPr>
              <a:t>que </a:t>
            </a:r>
            <a:r>
              <a:rPr dirty="0" sz="1100" spc="-5">
                <a:latin typeface="Arial"/>
                <a:cs typeface="Arial"/>
              </a:rPr>
              <a:t>recorrer </a:t>
            </a:r>
            <a:r>
              <a:rPr dirty="0" sz="1100">
                <a:latin typeface="Arial"/>
                <a:cs typeface="Arial"/>
              </a:rPr>
              <a:t>un </a:t>
            </a:r>
            <a:r>
              <a:rPr dirty="0" sz="1100" spc="-5">
                <a:latin typeface="Arial"/>
                <a:cs typeface="Arial"/>
              </a:rPr>
              <a:t>largo camino </a:t>
            </a:r>
            <a:r>
              <a:rPr dirty="0" sz="1100">
                <a:latin typeface="Arial"/>
                <a:cs typeface="Arial"/>
              </a:rPr>
              <a:t>desde  </a:t>
            </a:r>
            <a:r>
              <a:rPr dirty="0" sz="1100" spc="-5">
                <a:latin typeface="Arial"/>
                <a:cs typeface="Arial"/>
              </a:rPr>
              <a:t>los generadores hasta </a:t>
            </a:r>
            <a:r>
              <a:rPr dirty="0" sz="1100" spc="-10">
                <a:latin typeface="Arial"/>
                <a:cs typeface="Arial"/>
              </a:rPr>
              <a:t>las</a:t>
            </a:r>
            <a:r>
              <a:rPr dirty="0" sz="1100" spc="2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cargas.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25296" y="1990343"/>
            <a:ext cx="5134356" cy="40675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427735"/>
            <a:ext cx="5776595" cy="9238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2159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rlito"/>
                <a:cs typeface="Carlito"/>
              </a:rPr>
              <a:t>32</a:t>
            </a:r>
            <a:endParaRPr sz="1100">
              <a:latin typeface="Carlito"/>
              <a:cs typeface="Carlito"/>
            </a:endParaRPr>
          </a:p>
          <a:p>
            <a:pPr>
              <a:lnSpc>
                <a:spcPct val="100000"/>
              </a:lnSpc>
            </a:pPr>
            <a:endParaRPr sz="11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850">
              <a:latin typeface="Carlito"/>
              <a:cs typeface="Carlito"/>
            </a:endParaRPr>
          </a:p>
          <a:p>
            <a:pPr marL="1811020">
              <a:lnSpc>
                <a:spcPct val="100000"/>
              </a:lnSpc>
              <a:tabLst>
                <a:tab pos="5763260" algn="l"/>
              </a:tabLst>
            </a:pPr>
            <a:r>
              <a:rPr dirty="0" u="sng" sz="1450" spc="-55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Colapso </a:t>
            </a:r>
            <a:r>
              <a:rPr dirty="0" u="sng" sz="1450" spc="-30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de</a:t>
            </a:r>
            <a:r>
              <a:rPr dirty="0" u="sng" sz="1450" spc="-260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450" spc="-55" b="1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tensión	</a:t>
            </a:r>
            <a:endParaRPr sz="1450">
              <a:latin typeface="Arial"/>
              <a:cs typeface="Arial"/>
            </a:endParaRPr>
          </a:p>
          <a:p>
            <a:pPr algn="just" marL="12700" marR="22225">
              <a:lnSpc>
                <a:spcPct val="136400"/>
              </a:lnSpc>
              <a:spcBef>
                <a:spcPts val="254"/>
              </a:spcBef>
            </a:pPr>
            <a:r>
              <a:rPr dirty="0" sz="1100" spc="-5">
                <a:latin typeface="Arial"/>
                <a:cs typeface="Arial"/>
              </a:rPr>
              <a:t>Un colapso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tensión </a:t>
            </a:r>
            <a:r>
              <a:rPr dirty="0" sz="1100" spc="-10">
                <a:latin typeface="Arial"/>
                <a:cs typeface="Arial"/>
              </a:rPr>
              <a:t>es </a:t>
            </a:r>
            <a:r>
              <a:rPr dirty="0" sz="1100">
                <a:latin typeface="Arial"/>
                <a:cs typeface="Arial"/>
              </a:rPr>
              <a:t>un fenómeno más </a:t>
            </a:r>
            <a:r>
              <a:rPr dirty="0" sz="1100" spc="-5">
                <a:latin typeface="Arial"/>
                <a:cs typeface="Arial"/>
              </a:rPr>
              <a:t>complejo </a:t>
            </a:r>
            <a:r>
              <a:rPr dirty="0" sz="1100" spc="5">
                <a:latin typeface="Arial"/>
                <a:cs typeface="Arial"/>
              </a:rPr>
              <a:t>que </a:t>
            </a:r>
            <a:r>
              <a:rPr dirty="0" sz="1100" spc="-5">
                <a:latin typeface="Arial"/>
                <a:cs typeface="Arial"/>
              </a:rPr>
              <a:t>la inestabilidad local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tensión, </a:t>
            </a:r>
            <a:r>
              <a:rPr dirty="0" sz="1100">
                <a:latin typeface="Arial"/>
                <a:cs typeface="Arial"/>
              </a:rPr>
              <a:t>y  poco </a:t>
            </a:r>
            <a:r>
              <a:rPr dirty="0" sz="1100" spc="-5">
                <a:latin typeface="Arial"/>
                <a:cs typeface="Arial"/>
              </a:rPr>
              <a:t>frecuente. Se produce como </a:t>
            </a:r>
            <a:r>
              <a:rPr dirty="0" sz="1100">
                <a:latin typeface="Arial"/>
                <a:cs typeface="Arial"/>
              </a:rPr>
              <a:t>resultado de </a:t>
            </a:r>
            <a:r>
              <a:rPr dirty="0" sz="1100" spc="-5">
                <a:latin typeface="Arial"/>
                <a:cs typeface="Arial"/>
              </a:rPr>
              <a:t>una secuencia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eventos, acompañados </a:t>
            </a:r>
            <a:r>
              <a:rPr dirty="0" sz="1100">
                <a:latin typeface="Arial"/>
                <a:cs typeface="Arial"/>
              </a:rPr>
              <a:t>de  un problema de </a:t>
            </a:r>
            <a:r>
              <a:rPr dirty="0" sz="1100" spc="-5">
                <a:latin typeface="Arial"/>
                <a:cs typeface="Arial"/>
              </a:rPr>
              <a:t>inestabilidad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tensión, </a:t>
            </a:r>
            <a:r>
              <a:rPr dirty="0" sz="1100">
                <a:latin typeface="Arial"/>
                <a:cs typeface="Arial"/>
              </a:rPr>
              <a:t>que </a:t>
            </a:r>
            <a:r>
              <a:rPr dirty="0" sz="1100" spc="-5">
                <a:latin typeface="Arial"/>
                <a:cs typeface="Arial"/>
              </a:rPr>
              <a:t>provocan </a:t>
            </a:r>
            <a:r>
              <a:rPr dirty="0" sz="1100">
                <a:latin typeface="Arial"/>
                <a:cs typeface="Arial"/>
              </a:rPr>
              <a:t>un </a:t>
            </a:r>
            <a:r>
              <a:rPr dirty="0" sz="1100" spc="-5">
                <a:latin typeface="Arial"/>
                <a:cs typeface="Arial"/>
              </a:rPr>
              <a:t>perfil </a:t>
            </a:r>
            <a:r>
              <a:rPr dirty="0" sz="1100">
                <a:latin typeface="Arial"/>
                <a:cs typeface="Arial"/>
              </a:rPr>
              <a:t>bajo de </a:t>
            </a:r>
            <a:r>
              <a:rPr dirty="0" sz="1100" spc="-5">
                <a:latin typeface="Arial"/>
                <a:cs typeface="Arial"/>
              </a:rPr>
              <a:t>tensiones </a:t>
            </a:r>
            <a:r>
              <a:rPr dirty="0" sz="1100">
                <a:latin typeface="Arial"/>
                <a:cs typeface="Arial"/>
              </a:rPr>
              <a:t>en una  parte </a:t>
            </a:r>
            <a:r>
              <a:rPr dirty="0" sz="1100" spc="-5">
                <a:latin typeface="Arial"/>
                <a:cs typeface="Arial"/>
              </a:rPr>
              <a:t>extensa del sistema eléctrico. </a:t>
            </a:r>
            <a:r>
              <a:rPr dirty="0" sz="1100">
                <a:latin typeface="Arial"/>
                <a:cs typeface="Arial"/>
              </a:rPr>
              <a:t>Los </a:t>
            </a:r>
            <a:r>
              <a:rPr dirty="0" sz="1100" spc="-5">
                <a:latin typeface="Arial"/>
                <a:cs typeface="Arial"/>
              </a:rPr>
              <a:t>transformadores </a:t>
            </a:r>
            <a:r>
              <a:rPr dirty="0" sz="1100">
                <a:latin typeface="Arial"/>
                <a:cs typeface="Arial"/>
              </a:rPr>
              <a:t>con </a:t>
            </a:r>
            <a:r>
              <a:rPr dirty="0" sz="1100" spc="-5">
                <a:latin typeface="Arial"/>
                <a:cs typeface="Arial"/>
              </a:rPr>
              <a:t>cambio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tomas, </a:t>
            </a:r>
            <a:r>
              <a:rPr dirty="0" sz="1100">
                <a:latin typeface="Arial"/>
                <a:cs typeface="Arial"/>
              </a:rPr>
              <a:t>y </a:t>
            </a:r>
            <a:r>
              <a:rPr dirty="0" sz="1100" spc="-5">
                <a:latin typeface="Arial"/>
                <a:cs typeface="Arial"/>
              </a:rPr>
              <a:t>las cargas 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climatización asociadas </a:t>
            </a:r>
            <a:r>
              <a:rPr dirty="0" sz="1100">
                <a:latin typeface="Arial"/>
                <a:cs typeface="Arial"/>
              </a:rPr>
              <a:t>a </a:t>
            </a:r>
            <a:r>
              <a:rPr dirty="0" sz="1100" spc="-5">
                <a:latin typeface="Arial"/>
                <a:cs typeface="Arial"/>
              </a:rPr>
              <a:t>termostatos, pueden </a:t>
            </a:r>
            <a:r>
              <a:rPr dirty="0" sz="1100">
                <a:latin typeface="Arial"/>
                <a:cs typeface="Arial"/>
              </a:rPr>
              <a:t>jugar un </a:t>
            </a:r>
            <a:r>
              <a:rPr dirty="0" sz="1100" spc="-5">
                <a:latin typeface="Arial"/>
                <a:cs typeface="Arial"/>
              </a:rPr>
              <a:t>papel importante </a:t>
            </a:r>
            <a:r>
              <a:rPr dirty="0" sz="1100">
                <a:latin typeface="Arial"/>
                <a:cs typeface="Arial"/>
              </a:rPr>
              <a:t>en un </a:t>
            </a:r>
            <a:r>
              <a:rPr dirty="0" sz="1100" spc="-5">
                <a:latin typeface="Arial"/>
                <a:cs typeface="Arial"/>
              </a:rPr>
              <a:t>colapso 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5">
                <a:latin typeface="Arial"/>
                <a:cs typeface="Arial"/>
              </a:rPr>
              <a:t> tensión.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>
              <a:latin typeface="Arial"/>
              <a:cs typeface="Arial"/>
            </a:endParaRPr>
          </a:p>
          <a:p>
            <a:pPr algn="just" marL="12700" marR="22225">
              <a:lnSpc>
                <a:spcPct val="136400"/>
              </a:lnSpc>
            </a:pPr>
            <a:r>
              <a:rPr dirty="0" sz="1100" spc="-5">
                <a:latin typeface="Arial"/>
                <a:cs typeface="Arial"/>
              </a:rPr>
              <a:t>Una secuencia típica </a:t>
            </a:r>
            <a:r>
              <a:rPr dirty="0" sz="1100">
                <a:latin typeface="Arial"/>
                <a:cs typeface="Arial"/>
              </a:rPr>
              <a:t>de sucesos que pueden </a:t>
            </a:r>
            <a:r>
              <a:rPr dirty="0" sz="1100" spc="-5">
                <a:latin typeface="Arial"/>
                <a:cs typeface="Arial"/>
              </a:rPr>
              <a:t>desembocar </a:t>
            </a:r>
            <a:r>
              <a:rPr dirty="0" sz="1100">
                <a:latin typeface="Arial"/>
                <a:cs typeface="Arial"/>
              </a:rPr>
              <a:t>en un </a:t>
            </a:r>
            <a:r>
              <a:rPr dirty="0" sz="1100" spc="-5">
                <a:latin typeface="Arial"/>
                <a:cs typeface="Arial"/>
              </a:rPr>
              <a:t>colapso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tensión </a:t>
            </a:r>
            <a:r>
              <a:rPr dirty="0" sz="1100">
                <a:latin typeface="Arial"/>
                <a:cs typeface="Arial"/>
              </a:rPr>
              <a:t>es </a:t>
            </a:r>
            <a:r>
              <a:rPr dirty="0" sz="1100" spc="-10">
                <a:latin typeface="Arial"/>
                <a:cs typeface="Arial"/>
              </a:rPr>
              <a:t>la  </a:t>
            </a:r>
            <a:r>
              <a:rPr dirty="0" sz="1100" spc="-5">
                <a:latin typeface="Arial"/>
                <a:cs typeface="Arial"/>
              </a:rPr>
              <a:t>siguiente: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Arial"/>
              <a:cs typeface="Arial"/>
            </a:endParaRPr>
          </a:p>
          <a:p>
            <a:pPr algn="just" marL="317500" marR="22860" indent="-228600">
              <a:lnSpc>
                <a:spcPct val="136500"/>
              </a:lnSpc>
              <a:buAutoNum type="arabicPeriod"/>
              <a:tabLst>
                <a:tab pos="317500" algn="l"/>
              </a:tabLst>
            </a:pPr>
            <a:r>
              <a:rPr dirty="0" sz="1100" spc="-5">
                <a:latin typeface="Arial"/>
                <a:cs typeface="Arial"/>
              </a:rPr>
              <a:t>El </a:t>
            </a:r>
            <a:r>
              <a:rPr dirty="0" sz="1100">
                <a:latin typeface="Arial"/>
                <a:cs typeface="Arial"/>
              </a:rPr>
              <a:t>sistema se </a:t>
            </a:r>
            <a:r>
              <a:rPr dirty="0" sz="1100" spc="-5">
                <a:latin typeface="Arial"/>
                <a:cs typeface="Arial"/>
              </a:rPr>
              <a:t>encuentra </a:t>
            </a:r>
            <a:r>
              <a:rPr dirty="0" sz="1100">
                <a:latin typeface="Arial"/>
                <a:cs typeface="Arial"/>
              </a:rPr>
              <a:t>con </a:t>
            </a:r>
            <a:r>
              <a:rPr dirty="0" sz="1100" spc="-5">
                <a:latin typeface="Arial"/>
                <a:cs typeface="Arial"/>
              </a:rPr>
              <a:t>varias unidades </a:t>
            </a:r>
            <a:r>
              <a:rPr dirty="0" sz="1100">
                <a:latin typeface="Arial"/>
                <a:cs typeface="Arial"/>
              </a:rPr>
              <a:t>generadoras cercanas a </a:t>
            </a:r>
            <a:r>
              <a:rPr dirty="0" sz="1100" spc="-5">
                <a:latin typeface="Arial"/>
                <a:cs typeface="Arial"/>
              </a:rPr>
              <a:t>los </a:t>
            </a:r>
            <a:r>
              <a:rPr dirty="0" sz="1100">
                <a:latin typeface="Arial"/>
                <a:cs typeface="Arial"/>
              </a:rPr>
              <a:t>puntos </a:t>
            </a:r>
            <a:r>
              <a:rPr dirty="0" sz="1100" spc="-10">
                <a:latin typeface="Arial"/>
                <a:cs typeface="Arial"/>
              </a:rPr>
              <a:t>de  </a:t>
            </a:r>
            <a:r>
              <a:rPr dirty="0" sz="1100">
                <a:latin typeface="Arial"/>
                <a:cs typeface="Arial"/>
              </a:rPr>
              <a:t>consumo </a:t>
            </a:r>
            <a:r>
              <a:rPr dirty="0" sz="1100" spc="-5">
                <a:latin typeface="Arial"/>
                <a:cs typeface="Arial"/>
              </a:rPr>
              <a:t>fuera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funcionamiento. </a:t>
            </a:r>
            <a:r>
              <a:rPr dirty="0" sz="1100">
                <a:latin typeface="Arial"/>
                <a:cs typeface="Arial"/>
              </a:rPr>
              <a:t>Como </a:t>
            </a:r>
            <a:r>
              <a:rPr dirty="0" sz="1100" spc="-5">
                <a:latin typeface="Arial"/>
                <a:cs typeface="Arial"/>
              </a:rPr>
              <a:t>consecuencia, algunas líneas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transporte  </a:t>
            </a:r>
            <a:r>
              <a:rPr dirty="0" sz="1100">
                <a:latin typeface="Arial"/>
                <a:cs typeface="Arial"/>
              </a:rPr>
              <a:t>están muy cargadas y quedan pocas </a:t>
            </a:r>
            <a:r>
              <a:rPr dirty="0" sz="1100" spc="-5">
                <a:latin typeface="Arial"/>
                <a:cs typeface="Arial"/>
              </a:rPr>
              <a:t>reservas </a:t>
            </a:r>
            <a:r>
              <a:rPr dirty="0" sz="1100" spc="-1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potencia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reactiva.</a:t>
            </a:r>
            <a:endParaRPr sz="1100">
              <a:latin typeface="Arial"/>
              <a:cs typeface="Arial"/>
            </a:endParaRPr>
          </a:p>
          <a:p>
            <a:pPr algn="just" marL="317500" marR="24765" indent="-228600">
              <a:lnSpc>
                <a:spcPct val="136400"/>
              </a:lnSpc>
              <a:spcBef>
                <a:spcPts val="300"/>
              </a:spcBef>
              <a:buAutoNum type="arabicPeriod"/>
              <a:tabLst>
                <a:tab pos="317500" algn="l"/>
              </a:tabLst>
            </a:pPr>
            <a:r>
              <a:rPr dirty="0" sz="1100" spc="-5">
                <a:latin typeface="Arial"/>
                <a:cs typeface="Arial"/>
              </a:rPr>
              <a:t>El </a:t>
            </a:r>
            <a:r>
              <a:rPr dirty="0" sz="1100">
                <a:latin typeface="Arial"/>
                <a:cs typeface="Arial"/>
              </a:rPr>
              <a:t>desencadenante </a:t>
            </a:r>
            <a:r>
              <a:rPr dirty="0" sz="1100" spc="-5">
                <a:latin typeface="Arial"/>
                <a:cs typeface="Arial"/>
              </a:rPr>
              <a:t>del colapso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tensión </a:t>
            </a:r>
            <a:r>
              <a:rPr dirty="0" sz="1100">
                <a:latin typeface="Arial"/>
                <a:cs typeface="Arial"/>
              </a:rPr>
              <a:t>es </a:t>
            </a:r>
            <a:r>
              <a:rPr dirty="0" sz="1100" spc="-5">
                <a:latin typeface="Arial"/>
                <a:cs typeface="Arial"/>
              </a:rPr>
              <a:t>la pérdida </a:t>
            </a:r>
            <a:r>
              <a:rPr dirty="0" sz="1100">
                <a:latin typeface="Arial"/>
                <a:cs typeface="Arial"/>
              </a:rPr>
              <a:t>de una </a:t>
            </a:r>
            <a:r>
              <a:rPr dirty="0" sz="1100" spc="-10">
                <a:latin typeface="Arial"/>
                <a:cs typeface="Arial"/>
              </a:rPr>
              <a:t>línea </a:t>
            </a:r>
            <a:r>
              <a:rPr dirty="0" sz="1100">
                <a:latin typeface="Arial"/>
                <a:cs typeface="Arial"/>
              </a:rPr>
              <a:t>cargada, </a:t>
            </a:r>
            <a:r>
              <a:rPr dirty="0" sz="1100" spc="-5">
                <a:latin typeface="Arial"/>
                <a:cs typeface="Arial"/>
              </a:rPr>
              <a:t>lo que  provoca </a:t>
            </a:r>
            <a:r>
              <a:rPr dirty="0" sz="1100">
                <a:latin typeface="Arial"/>
                <a:cs typeface="Arial"/>
              </a:rPr>
              <a:t>una </a:t>
            </a:r>
            <a:r>
              <a:rPr dirty="0" sz="1100" spc="-5">
                <a:latin typeface="Arial"/>
                <a:cs typeface="Arial"/>
              </a:rPr>
              <a:t>carga adicional </a:t>
            </a:r>
            <a:r>
              <a:rPr dirty="0" sz="1100">
                <a:latin typeface="Arial"/>
                <a:cs typeface="Arial"/>
              </a:rPr>
              <a:t>en </a:t>
            </a:r>
            <a:r>
              <a:rPr dirty="0" sz="1100" spc="-5">
                <a:latin typeface="Arial"/>
                <a:cs typeface="Arial"/>
              </a:rPr>
              <a:t>las líneas </a:t>
            </a:r>
            <a:r>
              <a:rPr dirty="0" sz="1100">
                <a:latin typeface="Arial"/>
                <a:cs typeface="Arial"/>
              </a:rPr>
              <a:t>adyacentes y un </a:t>
            </a:r>
            <a:r>
              <a:rPr dirty="0" sz="1100" spc="-5">
                <a:latin typeface="Arial"/>
                <a:cs typeface="Arial"/>
              </a:rPr>
              <a:t>mayor consumo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8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reactiva.</a:t>
            </a:r>
            <a:endParaRPr sz="1100">
              <a:latin typeface="Arial"/>
              <a:cs typeface="Arial"/>
            </a:endParaRPr>
          </a:p>
          <a:p>
            <a:pPr algn="just" marL="317500" marR="22225" indent="-228600">
              <a:lnSpc>
                <a:spcPct val="136400"/>
              </a:lnSpc>
              <a:spcBef>
                <a:spcPts val="300"/>
              </a:spcBef>
              <a:buAutoNum type="arabicPeriod"/>
              <a:tabLst>
                <a:tab pos="317500" algn="l"/>
              </a:tabLst>
            </a:pPr>
            <a:r>
              <a:rPr dirty="0" sz="1100" spc="-5">
                <a:latin typeface="Arial"/>
                <a:cs typeface="Arial"/>
              </a:rPr>
              <a:t>Inmediatamente desciende la tensión </a:t>
            </a:r>
            <a:r>
              <a:rPr dirty="0" sz="1100">
                <a:latin typeface="Arial"/>
                <a:cs typeface="Arial"/>
              </a:rPr>
              <a:t>en </a:t>
            </a:r>
            <a:r>
              <a:rPr dirty="0" sz="1100" spc="-5">
                <a:latin typeface="Arial"/>
                <a:cs typeface="Arial"/>
              </a:rPr>
              <a:t>los centros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consumo, </a:t>
            </a:r>
            <a:r>
              <a:rPr dirty="0" sz="1100">
                <a:latin typeface="Arial"/>
                <a:cs typeface="Arial"/>
              </a:rPr>
              <a:t>y en </a:t>
            </a:r>
            <a:r>
              <a:rPr dirty="0" sz="1100" spc="-5">
                <a:latin typeface="Arial"/>
                <a:cs typeface="Arial"/>
              </a:rPr>
              <a:t>consecuencia  desciende también la carga. Esto tiene </a:t>
            </a:r>
            <a:r>
              <a:rPr dirty="0" sz="1100">
                <a:latin typeface="Arial"/>
                <a:cs typeface="Arial"/>
              </a:rPr>
              <a:t>un </a:t>
            </a:r>
            <a:r>
              <a:rPr dirty="0" sz="1100" spc="-5">
                <a:latin typeface="Arial"/>
                <a:cs typeface="Arial"/>
              </a:rPr>
              <a:t>efecto beneficioso </a:t>
            </a:r>
            <a:r>
              <a:rPr dirty="0" sz="1100">
                <a:latin typeface="Arial"/>
                <a:cs typeface="Arial"/>
              </a:rPr>
              <a:t>sobre </a:t>
            </a:r>
            <a:r>
              <a:rPr dirty="0" sz="1100" spc="-5">
                <a:latin typeface="Arial"/>
                <a:cs typeface="Arial"/>
              </a:rPr>
              <a:t>la estabilidad </a:t>
            </a:r>
            <a:r>
              <a:rPr dirty="0" sz="1100">
                <a:latin typeface="Arial"/>
                <a:cs typeface="Arial"/>
              </a:rPr>
              <a:t>de  </a:t>
            </a:r>
            <a:r>
              <a:rPr dirty="0" sz="1100" spc="-5">
                <a:latin typeface="Arial"/>
                <a:cs typeface="Arial"/>
              </a:rPr>
              <a:t>tensión. </a:t>
            </a:r>
            <a:r>
              <a:rPr dirty="0" sz="1100">
                <a:latin typeface="Arial"/>
                <a:cs typeface="Arial"/>
              </a:rPr>
              <a:t>Por </a:t>
            </a:r>
            <a:r>
              <a:rPr dirty="0" sz="1100" spc="-5">
                <a:latin typeface="Arial"/>
                <a:cs typeface="Arial"/>
              </a:rPr>
              <a:t>otro lado, </a:t>
            </a:r>
            <a:r>
              <a:rPr dirty="0" sz="1100">
                <a:latin typeface="Arial"/>
                <a:cs typeface="Arial"/>
              </a:rPr>
              <a:t>el </a:t>
            </a:r>
            <a:r>
              <a:rPr dirty="0" sz="1100" spc="-5">
                <a:latin typeface="Arial"/>
                <a:cs typeface="Arial"/>
              </a:rPr>
              <a:t>control automático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tensión </a:t>
            </a:r>
            <a:r>
              <a:rPr dirty="0" sz="1100">
                <a:latin typeface="Arial"/>
                <a:cs typeface="Arial"/>
              </a:rPr>
              <a:t>en </a:t>
            </a:r>
            <a:r>
              <a:rPr dirty="0" sz="1100" spc="5">
                <a:latin typeface="Arial"/>
                <a:cs typeface="Arial"/>
              </a:rPr>
              <a:t>los </a:t>
            </a:r>
            <a:r>
              <a:rPr dirty="0" sz="1100" spc="-5">
                <a:latin typeface="Arial"/>
                <a:cs typeface="Arial"/>
              </a:rPr>
              <a:t>generadores incrementa  la excitación </a:t>
            </a:r>
            <a:r>
              <a:rPr dirty="0" sz="1100">
                <a:latin typeface="Arial"/>
                <a:cs typeface="Arial"/>
              </a:rPr>
              <a:t>y </a:t>
            </a:r>
            <a:r>
              <a:rPr dirty="0" sz="1100" spc="-5">
                <a:latin typeface="Arial"/>
                <a:cs typeface="Arial"/>
              </a:rPr>
              <a:t>la aportación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reactiva, </a:t>
            </a:r>
            <a:r>
              <a:rPr dirty="0" sz="1100">
                <a:latin typeface="Arial"/>
                <a:cs typeface="Arial"/>
              </a:rPr>
              <a:t>para </a:t>
            </a:r>
            <a:r>
              <a:rPr dirty="0" sz="1100" spc="-5">
                <a:latin typeface="Arial"/>
                <a:cs typeface="Arial"/>
              </a:rPr>
              <a:t>recuperar la tensión </a:t>
            </a:r>
            <a:r>
              <a:rPr dirty="0" sz="1100">
                <a:latin typeface="Arial"/>
                <a:cs typeface="Arial"/>
              </a:rPr>
              <a:t>en </a:t>
            </a:r>
            <a:r>
              <a:rPr dirty="0" sz="1100" spc="-5">
                <a:latin typeface="Arial"/>
                <a:cs typeface="Arial"/>
              </a:rPr>
              <a:t>sus terminales.  </a:t>
            </a:r>
            <a:r>
              <a:rPr dirty="0" sz="1100">
                <a:latin typeface="Arial"/>
                <a:cs typeface="Arial"/>
              </a:rPr>
              <a:t>Esto genera un </a:t>
            </a:r>
            <a:r>
              <a:rPr dirty="0" sz="1100" spc="-5">
                <a:latin typeface="Arial"/>
                <a:cs typeface="Arial"/>
              </a:rPr>
              <a:t>flujo adicional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reactiva </a:t>
            </a:r>
            <a:r>
              <a:rPr dirty="0" sz="1100">
                <a:latin typeface="Arial"/>
                <a:cs typeface="Arial"/>
              </a:rPr>
              <a:t>por </a:t>
            </a:r>
            <a:r>
              <a:rPr dirty="0" sz="1100" spc="-5">
                <a:latin typeface="Arial"/>
                <a:cs typeface="Arial"/>
              </a:rPr>
              <a:t>los trasformadores </a:t>
            </a:r>
            <a:r>
              <a:rPr dirty="0" sz="1100">
                <a:latin typeface="Arial"/>
                <a:cs typeface="Arial"/>
              </a:rPr>
              <a:t>y </a:t>
            </a:r>
            <a:r>
              <a:rPr dirty="0" sz="1100" spc="-5">
                <a:latin typeface="Arial"/>
                <a:cs typeface="Arial"/>
              </a:rPr>
              <a:t>líneas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los  generadores, </a:t>
            </a:r>
            <a:r>
              <a:rPr dirty="0" sz="1100">
                <a:latin typeface="Arial"/>
                <a:cs typeface="Arial"/>
              </a:rPr>
              <a:t>con </a:t>
            </a:r>
            <a:r>
              <a:rPr dirty="0" sz="1100" spc="-5">
                <a:latin typeface="Arial"/>
                <a:cs typeface="Arial"/>
              </a:rPr>
              <a:t>la correspondiente caída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tensión. En </a:t>
            </a:r>
            <a:r>
              <a:rPr dirty="0" sz="1100" spc="5">
                <a:latin typeface="Arial"/>
                <a:cs typeface="Arial"/>
              </a:rPr>
              <a:t>este </a:t>
            </a:r>
            <a:r>
              <a:rPr dirty="0" sz="1100" spc="-5">
                <a:latin typeface="Arial"/>
                <a:cs typeface="Arial"/>
              </a:rPr>
              <a:t>punto </a:t>
            </a:r>
            <a:r>
              <a:rPr dirty="0" sz="1100" spc="-10">
                <a:latin typeface="Arial"/>
                <a:cs typeface="Arial"/>
              </a:rPr>
              <a:t>es </a:t>
            </a:r>
            <a:r>
              <a:rPr dirty="0" sz="1100" spc="-5">
                <a:latin typeface="Arial"/>
                <a:cs typeface="Arial"/>
              </a:rPr>
              <a:t>probable </a:t>
            </a:r>
            <a:r>
              <a:rPr dirty="0" sz="1100">
                <a:latin typeface="Arial"/>
                <a:cs typeface="Arial"/>
              </a:rPr>
              <a:t>que  </a:t>
            </a:r>
            <a:r>
              <a:rPr dirty="0" sz="1100" spc="-5">
                <a:latin typeface="Arial"/>
                <a:cs typeface="Arial"/>
              </a:rPr>
              <a:t>los </a:t>
            </a:r>
            <a:r>
              <a:rPr dirty="0" sz="1100">
                <a:latin typeface="Arial"/>
                <a:cs typeface="Arial"/>
              </a:rPr>
              <a:t>generadores se </a:t>
            </a:r>
            <a:r>
              <a:rPr dirty="0" sz="1100" spc="-5">
                <a:latin typeface="Arial"/>
                <a:cs typeface="Arial"/>
              </a:rPr>
              <a:t>encuentren cerca </a:t>
            </a:r>
            <a:r>
              <a:rPr dirty="0" sz="1100">
                <a:latin typeface="Arial"/>
                <a:cs typeface="Arial"/>
              </a:rPr>
              <a:t>de su </a:t>
            </a:r>
            <a:r>
              <a:rPr dirty="0" sz="1100" spc="-10">
                <a:latin typeface="Arial"/>
                <a:cs typeface="Arial"/>
              </a:rPr>
              <a:t>límite </a:t>
            </a:r>
            <a:r>
              <a:rPr dirty="0" sz="1100">
                <a:latin typeface="Arial"/>
                <a:cs typeface="Arial"/>
              </a:rPr>
              <a:t>de funcionamiento </a:t>
            </a:r>
            <a:r>
              <a:rPr dirty="0" sz="1100" spc="-5">
                <a:latin typeface="Arial"/>
                <a:cs typeface="Arial"/>
              </a:rPr>
              <a:t>térmico, tanto por  la corriente </a:t>
            </a:r>
            <a:r>
              <a:rPr dirty="0" sz="1100">
                <a:latin typeface="Arial"/>
                <a:cs typeface="Arial"/>
              </a:rPr>
              <a:t>en el </a:t>
            </a:r>
            <a:r>
              <a:rPr dirty="0" sz="1100" spc="-5">
                <a:latin typeface="Arial"/>
                <a:cs typeface="Arial"/>
              </a:rPr>
              <a:t>devanado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campo </a:t>
            </a:r>
            <a:r>
              <a:rPr dirty="0" sz="1100">
                <a:latin typeface="Arial"/>
                <a:cs typeface="Arial"/>
              </a:rPr>
              <a:t>como por </a:t>
            </a:r>
            <a:r>
              <a:rPr dirty="0" sz="1100" spc="-10">
                <a:latin typeface="Arial"/>
                <a:cs typeface="Arial"/>
              </a:rPr>
              <a:t>la </a:t>
            </a:r>
            <a:r>
              <a:rPr dirty="0" sz="1100">
                <a:latin typeface="Arial"/>
                <a:cs typeface="Arial"/>
              </a:rPr>
              <a:t>del</a:t>
            </a:r>
            <a:r>
              <a:rPr dirty="0" sz="1100" spc="-5">
                <a:latin typeface="Arial"/>
                <a:cs typeface="Arial"/>
              </a:rPr>
              <a:t> inducido.</a:t>
            </a:r>
            <a:endParaRPr sz="1100">
              <a:latin typeface="Arial"/>
              <a:cs typeface="Arial"/>
            </a:endParaRPr>
          </a:p>
          <a:p>
            <a:pPr algn="just" marL="317500" marR="22860" indent="-228600">
              <a:lnSpc>
                <a:spcPct val="136400"/>
              </a:lnSpc>
              <a:spcBef>
                <a:spcPts val="300"/>
              </a:spcBef>
              <a:buAutoNum type="arabicPeriod"/>
              <a:tabLst>
                <a:tab pos="317500" algn="l"/>
              </a:tabLst>
            </a:pPr>
            <a:r>
              <a:rPr dirty="0" sz="1100">
                <a:latin typeface="Arial"/>
                <a:cs typeface="Arial"/>
              </a:rPr>
              <a:t>Las </a:t>
            </a:r>
            <a:r>
              <a:rPr dirty="0" sz="1100" spc="-5">
                <a:latin typeface="Arial"/>
                <a:cs typeface="Arial"/>
              </a:rPr>
              <a:t>líneas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distribución </a:t>
            </a:r>
            <a:r>
              <a:rPr dirty="0" sz="1100">
                <a:latin typeface="Arial"/>
                <a:cs typeface="Arial"/>
              </a:rPr>
              <a:t>responden a </a:t>
            </a:r>
            <a:r>
              <a:rPr dirty="0" sz="1100" spc="-5">
                <a:latin typeface="Arial"/>
                <a:cs typeface="Arial"/>
              </a:rPr>
              <a:t>la bajada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tensión cambiando </a:t>
            </a:r>
            <a:r>
              <a:rPr dirty="0" sz="1100" spc="-10">
                <a:latin typeface="Arial"/>
                <a:cs typeface="Arial"/>
              </a:rPr>
              <a:t>las </a:t>
            </a:r>
            <a:r>
              <a:rPr dirty="0" sz="1100" spc="-5">
                <a:latin typeface="Arial"/>
                <a:cs typeface="Arial"/>
              </a:rPr>
              <a:t>tomas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los  trasformadores reguladores, </a:t>
            </a:r>
            <a:r>
              <a:rPr dirty="0" sz="1100">
                <a:latin typeface="Arial"/>
                <a:cs typeface="Arial"/>
              </a:rPr>
              <a:t>de forma que en 2-4 </a:t>
            </a:r>
            <a:r>
              <a:rPr dirty="0" sz="1100" spc="-5">
                <a:latin typeface="Arial"/>
                <a:cs typeface="Arial"/>
              </a:rPr>
              <a:t>minutos </a:t>
            </a:r>
            <a:r>
              <a:rPr dirty="0" sz="1100">
                <a:latin typeface="Arial"/>
                <a:cs typeface="Arial"/>
              </a:rPr>
              <a:t>se </a:t>
            </a:r>
            <a:r>
              <a:rPr dirty="0" sz="1100" spc="-5">
                <a:latin typeface="Arial"/>
                <a:cs typeface="Arial"/>
              </a:rPr>
              <a:t>recupera la tensión </a:t>
            </a:r>
            <a:r>
              <a:rPr dirty="0" sz="1100">
                <a:latin typeface="Arial"/>
                <a:cs typeface="Arial"/>
              </a:rPr>
              <a:t>y </a:t>
            </a:r>
            <a:r>
              <a:rPr dirty="0" sz="1100" spc="-5">
                <a:latin typeface="Arial"/>
                <a:cs typeface="Arial"/>
              </a:rPr>
              <a:t>la  </a:t>
            </a:r>
            <a:r>
              <a:rPr dirty="0" sz="1100">
                <a:latin typeface="Arial"/>
                <a:cs typeface="Arial"/>
              </a:rPr>
              <a:t>carga. Esto </a:t>
            </a:r>
            <a:r>
              <a:rPr dirty="0" sz="1100" spc="-5">
                <a:latin typeface="Arial"/>
                <a:cs typeface="Arial"/>
              </a:rPr>
              <a:t>provoca más </a:t>
            </a:r>
            <a:r>
              <a:rPr dirty="0" sz="1100">
                <a:latin typeface="Arial"/>
                <a:cs typeface="Arial"/>
              </a:rPr>
              <a:t>flujo </a:t>
            </a:r>
            <a:r>
              <a:rPr dirty="0" sz="1100" spc="-5">
                <a:latin typeface="Arial"/>
                <a:cs typeface="Arial"/>
              </a:rPr>
              <a:t>por las líneas, mayor caída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tensión </a:t>
            </a:r>
            <a:r>
              <a:rPr dirty="0" sz="1100">
                <a:latin typeface="Arial"/>
                <a:cs typeface="Arial"/>
              </a:rPr>
              <a:t>en </a:t>
            </a:r>
            <a:r>
              <a:rPr dirty="0" sz="1100" spc="-5">
                <a:latin typeface="Arial"/>
                <a:cs typeface="Arial"/>
              </a:rPr>
              <a:t>la </a:t>
            </a:r>
            <a:r>
              <a:rPr dirty="0" sz="1100">
                <a:latin typeface="Arial"/>
                <a:cs typeface="Arial"/>
              </a:rPr>
              <a:t>red de  </a:t>
            </a:r>
            <a:r>
              <a:rPr dirty="0" sz="1100" spc="-5">
                <a:latin typeface="Arial"/>
                <a:cs typeface="Arial"/>
              </a:rPr>
              <a:t>transporte </a:t>
            </a:r>
            <a:r>
              <a:rPr dirty="0" sz="1100">
                <a:latin typeface="Arial"/>
                <a:cs typeface="Arial"/>
              </a:rPr>
              <a:t>y </a:t>
            </a:r>
            <a:r>
              <a:rPr dirty="0" sz="1100" spc="-5">
                <a:latin typeface="Arial"/>
                <a:cs typeface="Arial"/>
              </a:rPr>
              <a:t>más demanda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reactiva </a:t>
            </a:r>
            <a:r>
              <a:rPr dirty="0" sz="1100">
                <a:latin typeface="Arial"/>
                <a:cs typeface="Arial"/>
              </a:rPr>
              <a:t>a </a:t>
            </a:r>
            <a:r>
              <a:rPr dirty="0" sz="1100" spc="-5">
                <a:latin typeface="Arial"/>
                <a:cs typeface="Arial"/>
              </a:rPr>
              <a:t>los generadores. En </a:t>
            </a:r>
            <a:r>
              <a:rPr dirty="0" sz="1100">
                <a:latin typeface="Arial"/>
                <a:cs typeface="Arial"/>
              </a:rPr>
              <a:t>un </a:t>
            </a:r>
            <a:r>
              <a:rPr dirty="0" sz="1100" spc="-5">
                <a:latin typeface="Arial"/>
                <a:cs typeface="Arial"/>
              </a:rPr>
              <a:t>margen </a:t>
            </a:r>
            <a:r>
              <a:rPr dirty="0" sz="1100" spc="-1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tiempo </a:t>
            </a:r>
            <a:r>
              <a:rPr dirty="0" sz="1100">
                <a:latin typeface="Arial"/>
                <a:cs typeface="Arial"/>
              </a:rPr>
              <a:t>más  </a:t>
            </a:r>
            <a:r>
              <a:rPr dirty="0" sz="1100" spc="-5">
                <a:latin typeface="Arial"/>
                <a:cs typeface="Arial"/>
              </a:rPr>
              <a:t>amplio, las </a:t>
            </a:r>
            <a:r>
              <a:rPr dirty="0" sz="1100">
                <a:latin typeface="Arial"/>
                <a:cs typeface="Arial"/>
              </a:rPr>
              <a:t>cargas </a:t>
            </a:r>
            <a:r>
              <a:rPr dirty="0" sz="1100" spc="-5">
                <a:latin typeface="Arial"/>
                <a:cs typeface="Arial"/>
              </a:rPr>
              <a:t>resistivas asociadas </a:t>
            </a:r>
            <a:r>
              <a:rPr dirty="0" sz="1100">
                <a:latin typeface="Arial"/>
                <a:cs typeface="Arial"/>
              </a:rPr>
              <a:t>a </a:t>
            </a:r>
            <a:r>
              <a:rPr dirty="0" sz="1100" spc="-5">
                <a:latin typeface="Arial"/>
                <a:cs typeface="Arial"/>
              </a:rPr>
              <a:t>termostatos comienzan </a:t>
            </a:r>
            <a:r>
              <a:rPr dirty="0" sz="1100">
                <a:latin typeface="Arial"/>
                <a:cs typeface="Arial"/>
              </a:rPr>
              <a:t>a </a:t>
            </a:r>
            <a:r>
              <a:rPr dirty="0" sz="1100" spc="-5">
                <a:latin typeface="Arial"/>
                <a:cs typeface="Arial"/>
              </a:rPr>
              <a:t>recuperarse </a:t>
            </a:r>
            <a:r>
              <a:rPr dirty="0" sz="1100">
                <a:latin typeface="Arial"/>
                <a:cs typeface="Arial"/>
              </a:rPr>
              <a:t>al  </a:t>
            </a:r>
            <a:r>
              <a:rPr dirty="0" sz="1100" spc="-5">
                <a:latin typeface="Arial"/>
                <a:cs typeface="Arial"/>
              </a:rPr>
              <a:t>detectar </a:t>
            </a:r>
            <a:r>
              <a:rPr dirty="0" sz="1100">
                <a:latin typeface="Arial"/>
                <a:cs typeface="Arial"/>
              </a:rPr>
              <a:t>un descenso de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temperatura.</a:t>
            </a:r>
            <a:endParaRPr sz="1100">
              <a:latin typeface="Arial"/>
              <a:cs typeface="Arial"/>
            </a:endParaRPr>
          </a:p>
          <a:p>
            <a:pPr algn="just" marL="317500" marR="23495" indent="-228600">
              <a:lnSpc>
                <a:spcPct val="136400"/>
              </a:lnSpc>
              <a:spcBef>
                <a:spcPts val="300"/>
              </a:spcBef>
              <a:buAutoNum type="arabicPeriod"/>
              <a:tabLst>
                <a:tab pos="317500" algn="l"/>
              </a:tabLst>
            </a:pPr>
            <a:r>
              <a:rPr dirty="0" sz="1100" spc="-5">
                <a:latin typeface="Arial"/>
                <a:cs typeface="Arial"/>
              </a:rPr>
              <a:t>Uno </a:t>
            </a:r>
            <a:r>
              <a:rPr dirty="0" sz="1100">
                <a:latin typeface="Arial"/>
                <a:cs typeface="Arial"/>
              </a:rPr>
              <a:t>a uno, </a:t>
            </a:r>
            <a:r>
              <a:rPr dirty="0" sz="1100" spc="-5">
                <a:latin typeface="Arial"/>
                <a:cs typeface="Arial"/>
              </a:rPr>
              <a:t>los generadores van alcanzando </a:t>
            </a:r>
            <a:r>
              <a:rPr dirty="0" sz="1100">
                <a:latin typeface="Arial"/>
                <a:cs typeface="Arial"/>
              </a:rPr>
              <a:t>su </a:t>
            </a:r>
            <a:r>
              <a:rPr dirty="0" sz="1100" spc="-5">
                <a:latin typeface="Arial"/>
                <a:cs typeface="Arial"/>
              </a:rPr>
              <a:t>límite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aporte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reactiva, establecido  </a:t>
            </a:r>
            <a:r>
              <a:rPr dirty="0" sz="1100">
                <a:latin typeface="Arial"/>
                <a:cs typeface="Arial"/>
              </a:rPr>
              <a:t>por </a:t>
            </a:r>
            <a:r>
              <a:rPr dirty="0" sz="1100" spc="-5">
                <a:latin typeface="Arial"/>
                <a:cs typeface="Arial"/>
              </a:rPr>
              <a:t>la máxima corriente admisible </a:t>
            </a:r>
            <a:r>
              <a:rPr dirty="0" sz="1100">
                <a:latin typeface="Arial"/>
                <a:cs typeface="Arial"/>
              </a:rPr>
              <a:t>en el </a:t>
            </a:r>
            <a:r>
              <a:rPr dirty="0" sz="1100" spc="-5">
                <a:latin typeface="Arial"/>
                <a:cs typeface="Arial"/>
              </a:rPr>
              <a:t>devanado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campo. Cuando </a:t>
            </a:r>
            <a:r>
              <a:rPr dirty="0" sz="1100">
                <a:latin typeface="Arial"/>
                <a:cs typeface="Arial"/>
              </a:rPr>
              <a:t>este </a:t>
            </a:r>
            <a:r>
              <a:rPr dirty="0" sz="1100" spc="-10">
                <a:latin typeface="Arial"/>
                <a:cs typeface="Arial"/>
              </a:rPr>
              <a:t>límite </a:t>
            </a:r>
            <a:r>
              <a:rPr dirty="0" sz="1100">
                <a:latin typeface="Arial"/>
                <a:cs typeface="Arial"/>
              </a:rPr>
              <a:t>se  </a:t>
            </a:r>
            <a:r>
              <a:rPr dirty="0" sz="1100" spc="-5">
                <a:latin typeface="Arial"/>
                <a:cs typeface="Arial"/>
              </a:rPr>
              <a:t>alcanza </a:t>
            </a:r>
            <a:r>
              <a:rPr dirty="0" sz="1100">
                <a:latin typeface="Arial"/>
                <a:cs typeface="Arial"/>
              </a:rPr>
              <a:t>en un </a:t>
            </a:r>
            <a:r>
              <a:rPr dirty="0" sz="1100" spc="-5">
                <a:latin typeface="Arial"/>
                <a:cs typeface="Arial"/>
              </a:rPr>
              <a:t>generador, la tensión </a:t>
            </a:r>
            <a:r>
              <a:rPr dirty="0" sz="1100">
                <a:latin typeface="Arial"/>
                <a:cs typeface="Arial"/>
              </a:rPr>
              <a:t>en sus </a:t>
            </a:r>
            <a:r>
              <a:rPr dirty="0" sz="1100" spc="-5">
                <a:latin typeface="Arial"/>
                <a:cs typeface="Arial"/>
              </a:rPr>
              <a:t>terminales desciende. </a:t>
            </a:r>
            <a:r>
              <a:rPr dirty="0" sz="1100" spc="-10">
                <a:latin typeface="Arial"/>
                <a:cs typeface="Arial"/>
              </a:rPr>
              <a:t>Esto </a:t>
            </a:r>
            <a:r>
              <a:rPr dirty="0" sz="1100" spc="-5">
                <a:latin typeface="Arial"/>
                <a:cs typeface="Arial"/>
              </a:rPr>
              <a:t>provoca </a:t>
            </a:r>
            <a:r>
              <a:rPr dirty="0" sz="1100">
                <a:latin typeface="Arial"/>
                <a:cs typeface="Arial"/>
              </a:rPr>
              <a:t>un  </a:t>
            </a:r>
            <a:r>
              <a:rPr dirty="0" sz="1100" spc="-5">
                <a:latin typeface="Arial"/>
                <a:cs typeface="Arial"/>
              </a:rPr>
              <a:t>incremento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 corriente </a:t>
            </a:r>
            <a:r>
              <a:rPr dirty="0" sz="1100">
                <a:latin typeface="Arial"/>
                <a:cs typeface="Arial"/>
              </a:rPr>
              <a:t>en el </a:t>
            </a:r>
            <a:r>
              <a:rPr dirty="0" sz="1100" spc="-5">
                <a:latin typeface="Arial"/>
                <a:cs typeface="Arial"/>
              </a:rPr>
              <a:t>devanado inducido, </a:t>
            </a:r>
            <a:r>
              <a:rPr dirty="0" sz="1100">
                <a:latin typeface="Arial"/>
                <a:cs typeface="Arial"/>
              </a:rPr>
              <a:t>y un </a:t>
            </a:r>
            <a:r>
              <a:rPr dirty="0" sz="1100" spc="-10">
                <a:latin typeface="Arial"/>
                <a:cs typeface="Arial"/>
              </a:rPr>
              <a:t>límite </a:t>
            </a:r>
            <a:r>
              <a:rPr dirty="0" sz="1100" spc="-5">
                <a:latin typeface="Arial"/>
                <a:cs typeface="Arial"/>
              </a:rPr>
              <a:t>adicional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la potencia  reactiva </a:t>
            </a:r>
            <a:r>
              <a:rPr dirty="0" sz="1100">
                <a:latin typeface="Arial"/>
                <a:cs typeface="Arial"/>
              </a:rPr>
              <a:t>para que no se </a:t>
            </a:r>
            <a:r>
              <a:rPr dirty="0" sz="1100" spc="-5">
                <a:latin typeface="Arial"/>
                <a:cs typeface="Arial"/>
              </a:rPr>
              <a:t>caliente </a:t>
            </a:r>
            <a:r>
              <a:rPr dirty="0" sz="1100">
                <a:latin typeface="Arial"/>
                <a:cs typeface="Arial"/>
              </a:rPr>
              <a:t>el </a:t>
            </a:r>
            <a:r>
              <a:rPr dirty="0" sz="1100" spc="-5">
                <a:latin typeface="Arial"/>
                <a:cs typeface="Arial"/>
              </a:rPr>
              <a:t>devanado </a:t>
            </a:r>
            <a:r>
              <a:rPr dirty="0" sz="1100">
                <a:latin typeface="Arial"/>
                <a:cs typeface="Arial"/>
              </a:rPr>
              <a:t>inducido. La </a:t>
            </a:r>
            <a:r>
              <a:rPr dirty="0" sz="1100" spc="-5">
                <a:latin typeface="Arial"/>
                <a:cs typeface="Arial"/>
              </a:rPr>
              <a:t>parte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reactiva </a:t>
            </a:r>
            <a:r>
              <a:rPr dirty="0" sz="1100" spc="5">
                <a:latin typeface="Arial"/>
                <a:cs typeface="Arial"/>
              </a:rPr>
              <a:t>que </a:t>
            </a:r>
            <a:r>
              <a:rPr dirty="0" sz="1100">
                <a:latin typeface="Arial"/>
                <a:cs typeface="Arial"/>
              </a:rPr>
              <a:t>deja </a:t>
            </a:r>
            <a:r>
              <a:rPr dirty="0" sz="1100" spc="-10">
                <a:latin typeface="Arial"/>
                <a:cs typeface="Arial"/>
              </a:rPr>
              <a:t>de  </a:t>
            </a:r>
            <a:r>
              <a:rPr dirty="0" sz="1100">
                <a:latin typeface="Arial"/>
                <a:cs typeface="Arial"/>
              </a:rPr>
              <a:t>producir se </a:t>
            </a:r>
            <a:r>
              <a:rPr dirty="0" sz="1100" spc="-5">
                <a:latin typeface="Arial"/>
                <a:cs typeface="Arial"/>
              </a:rPr>
              <a:t>trasfiere </a:t>
            </a:r>
            <a:r>
              <a:rPr dirty="0" sz="1100">
                <a:latin typeface="Arial"/>
                <a:cs typeface="Arial"/>
              </a:rPr>
              <a:t>a </a:t>
            </a:r>
            <a:r>
              <a:rPr dirty="0" sz="1100" spc="-5">
                <a:latin typeface="Arial"/>
                <a:cs typeface="Arial"/>
              </a:rPr>
              <a:t>otros </a:t>
            </a:r>
            <a:r>
              <a:rPr dirty="0" sz="1100">
                <a:latin typeface="Arial"/>
                <a:cs typeface="Arial"/>
              </a:rPr>
              <a:t>generadores, </a:t>
            </a:r>
            <a:r>
              <a:rPr dirty="0" sz="1100" spc="-5">
                <a:latin typeface="Arial"/>
                <a:cs typeface="Arial"/>
              </a:rPr>
              <a:t>agravando </a:t>
            </a:r>
            <a:r>
              <a:rPr dirty="0" sz="1100">
                <a:latin typeface="Arial"/>
                <a:cs typeface="Arial"/>
              </a:rPr>
              <a:t>su </a:t>
            </a:r>
            <a:r>
              <a:rPr dirty="0" sz="1100" spc="-5">
                <a:latin typeface="Arial"/>
                <a:cs typeface="Arial"/>
              </a:rPr>
              <a:t>situación. Además, conforme  desciende la tensión, </a:t>
            </a:r>
            <a:r>
              <a:rPr dirty="0" sz="1100" spc="-10">
                <a:latin typeface="Arial"/>
                <a:cs typeface="Arial"/>
              </a:rPr>
              <a:t>las </a:t>
            </a:r>
            <a:r>
              <a:rPr dirty="0" sz="1100" spc="-5">
                <a:latin typeface="Arial"/>
                <a:cs typeface="Arial"/>
              </a:rPr>
              <a:t>baterías </a:t>
            </a:r>
            <a:r>
              <a:rPr dirty="0" sz="1100">
                <a:latin typeface="Arial"/>
                <a:cs typeface="Arial"/>
              </a:rPr>
              <a:t>de </a:t>
            </a:r>
            <a:r>
              <a:rPr dirty="0" sz="1100" spc="-5">
                <a:latin typeface="Arial"/>
                <a:cs typeface="Arial"/>
              </a:rPr>
              <a:t>condensadores </a:t>
            </a:r>
            <a:r>
              <a:rPr dirty="0" sz="1100">
                <a:latin typeface="Arial"/>
                <a:cs typeface="Arial"/>
              </a:rPr>
              <a:t>en </a:t>
            </a:r>
            <a:r>
              <a:rPr dirty="0" sz="1100" spc="-5">
                <a:latin typeface="Arial"/>
                <a:cs typeface="Arial"/>
              </a:rPr>
              <a:t>paralelo repartidas por </a:t>
            </a:r>
            <a:r>
              <a:rPr dirty="0" sz="1100">
                <a:latin typeface="Arial"/>
                <a:cs typeface="Arial"/>
              </a:rPr>
              <a:t>el  sistema son menos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eficientes.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78204" y="427735"/>
            <a:ext cx="5683885" cy="11830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rlito"/>
                <a:cs typeface="Carlito"/>
              </a:rPr>
              <a:t>33</a:t>
            </a:r>
            <a:endParaRPr sz="1100">
              <a:latin typeface="Carlito"/>
              <a:cs typeface="Carlito"/>
            </a:endParaRPr>
          </a:p>
          <a:p>
            <a:pPr>
              <a:lnSpc>
                <a:spcPct val="100000"/>
              </a:lnSpc>
            </a:pPr>
            <a:endParaRPr sz="11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850">
              <a:latin typeface="Carlito"/>
              <a:cs typeface="Carlito"/>
            </a:endParaRPr>
          </a:p>
          <a:p>
            <a:pPr algn="just" marL="241300" marR="6350" indent="-228600">
              <a:lnSpc>
                <a:spcPct val="136400"/>
              </a:lnSpc>
            </a:pPr>
            <a:r>
              <a:rPr dirty="0" sz="1100" spc="-5">
                <a:latin typeface="Arial"/>
                <a:cs typeface="Arial"/>
              </a:rPr>
              <a:t>6.</a:t>
            </a:r>
            <a:r>
              <a:rPr dirty="0" sz="1100" spc="29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El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proceso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puede</a:t>
            </a:r>
            <a:r>
              <a:rPr dirty="0" sz="1100" spc="-8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provocar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una</a:t>
            </a:r>
            <a:r>
              <a:rPr dirty="0" sz="1100" spc="-8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caída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amplia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y</a:t>
            </a:r>
            <a:r>
              <a:rPr dirty="0" sz="1100" spc="-7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generalizada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tensión.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En</a:t>
            </a:r>
            <a:r>
              <a:rPr dirty="0" sz="1100" spc="-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esta</a:t>
            </a:r>
            <a:r>
              <a:rPr dirty="0" sz="1100" spc="-7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situación  </a:t>
            </a:r>
            <a:r>
              <a:rPr dirty="0" sz="1100">
                <a:latin typeface="Arial"/>
                <a:cs typeface="Arial"/>
              </a:rPr>
              <a:t>puede </a:t>
            </a:r>
            <a:r>
              <a:rPr dirty="0" sz="1100" spc="-5">
                <a:latin typeface="Arial"/>
                <a:cs typeface="Arial"/>
              </a:rPr>
              <a:t>perderse </a:t>
            </a:r>
            <a:r>
              <a:rPr dirty="0" sz="1100">
                <a:latin typeface="Arial"/>
                <a:cs typeface="Arial"/>
              </a:rPr>
              <a:t>el </a:t>
            </a:r>
            <a:r>
              <a:rPr dirty="0" sz="1100" spc="-5">
                <a:latin typeface="Arial"/>
                <a:cs typeface="Arial"/>
              </a:rPr>
              <a:t>sincronismo entre generadores, </a:t>
            </a:r>
            <a:r>
              <a:rPr dirty="0" sz="1100">
                <a:latin typeface="Arial"/>
                <a:cs typeface="Arial"/>
              </a:rPr>
              <a:t>y </a:t>
            </a:r>
            <a:r>
              <a:rPr dirty="0" sz="1100" spc="-5">
                <a:latin typeface="Arial"/>
                <a:cs typeface="Arial"/>
              </a:rPr>
              <a:t>llegar </a:t>
            </a:r>
            <a:r>
              <a:rPr dirty="0" sz="1100">
                <a:latin typeface="Arial"/>
                <a:cs typeface="Arial"/>
              </a:rPr>
              <a:t>a un </a:t>
            </a:r>
            <a:r>
              <a:rPr dirty="0" sz="1100" spc="-5">
                <a:latin typeface="Arial"/>
                <a:cs typeface="Arial"/>
              </a:rPr>
              <a:t>apagón más </a:t>
            </a:r>
            <a:r>
              <a:rPr dirty="0" sz="1100">
                <a:latin typeface="Arial"/>
                <a:cs typeface="Arial"/>
              </a:rPr>
              <a:t>o menos  </a:t>
            </a:r>
            <a:r>
              <a:rPr dirty="0" sz="1100" spc="-5">
                <a:latin typeface="Arial"/>
                <a:cs typeface="Arial"/>
              </a:rPr>
              <a:t>extenso.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Cuenta Microsoft</dc:creator>
  <dcterms:created xsi:type="dcterms:W3CDTF">2020-12-06T19:14:58Z</dcterms:created>
  <dcterms:modified xsi:type="dcterms:W3CDTF">2020-12-06T19:14:58Z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2020-12-06T00:00:00Z</vt:filetime>
  </property>
  <property fmtid="{D5CDD505-2E9C-101B-9397-08002B2CF9AE}" pid="3" name="Creator">
    <vt:lpwstr>Microsoft® Word 2013</vt:lpwstr>
  </property>
  <property fmtid="{D5CDD505-2E9C-101B-9397-08002B2CF9AE}" pid="4" name="LastSaved">
    <vt:filetime>2020-12-06T00:00:00Z</vt:filetime>
  </property>
</Properties>
</file>